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9" r:id="rId16"/>
    <p:sldId id="277" r:id="rId17"/>
    <p:sldId id="278" r:id="rId18"/>
    <p:sldId id="272" r:id="rId19"/>
    <p:sldId id="273" r:id="rId20"/>
    <p:sldId id="274" r:id="rId21"/>
    <p:sldId id="275" r:id="rId22"/>
    <p:sldId id="276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BD"/>
    <a:srgbClr val="000000"/>
    <a:srgbClr val="CFF9EF"/>
    <a:srgbClr val="97F1DC"/>
    <a:srgbClr val="FFC9C9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4660"/>
  </p:normalViewPr>
  <p:slideViewPr>
    <p:cSldViewPr>
      <p:cViewPr varScale="1">
        <p:scale>
          <a:sx n="69" d="100"/>
          <a:sy n="69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C2FB67-3144-4863-8DE9-E5184AF558DF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EAF689-B050-44D5-A5B3-7872195CB8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achalnaya-shkola/psikhologiya/2021/12/02/psihologo-pedagogicheskie-osnovy-problemy-umeniya-rabotat" TargetMode="External"/><Relationship Id="rId2" Type="http://schemas.openxmlformats.org/officeDocument/2006/relationships/hyperlink" Target="https://lektsii.org/6-932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etit.ru/blog/articles/kak-nauchit-rebenka-pravilno-rabotat-s-informaciej" TargetMode="External"/><Relationship Id="rId5" Type="http://schemas.openxmlformats.org/officeDocument/2006/relationships/hyperlink" Target="https://abiturient.pro/russkij-jazyk/5326636-malenkij-tekst-5-10-predlozhenij-nauchnogo-stilja.html?utm_referrer=https://yandex.ru/" TargetMode="External"/><Relationship Id="rId4" Type="http://schemas.openxmlformats.org/officeDocument/2006/relationships/hyperlink" Target="https://nsportal.ru/shkola/russkiy-yazyk/library/2016/02/15/kontrolnye-diktanty-po-russkomu-yazyku-dlya-5-klas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86755"/>
            <a:ext cx="2666801" cy="321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172200" cy="1894362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cap="none" dirty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Методы работы с </a:t>
            </a:r>
            <a:r>
              <a:rPr lang="ru-RU" cap="none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информацией</a:t>
            </a:r>
            <a:endParaRPr lang="ru-RU" cap="none" dirty="0">
              <a:ln w="17780" cmpd="sng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Педагог-библиотекарь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МБОУ Тацинской СОШ №2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Склярова А.М.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71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составление плана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после прочтения </a:t>
            </a:r>
            <a:r>
              <a:rPr lang="ru-RU" dirty="0" smtClean="0">
                <a:solidFill>
                  <a:srgbClr val="002060"/>
                </a:solidFill>
              </a:rPr>
              <a:t>текста)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написание </a:t>
            </a:r>
            <a:r>
              <a:rPr lang="ru-RU" b="1" dirty="0">
                <a:solidFill>
                  <a:srgbClr val="002060"/>
                </a:solidFill>
              </a:rPr>
              <a:t>конспекта</a:t>
            </a:r>
            <a:r>
              <a:rPr lang="ru-RU" dirty="0">
                <a:solidFill>
                  <a:srgbClr val="002060"/>
                </a:solidFill>
              </a:rPr>
              <a:t> (краткое изложение главных </a:t>
            </a:r>
            <a:r>
              <a:rPr lang="ru-RU" dirty="0" smtClean="0">
                <a:solidFill>
                  <a:srgbClr val="002060"/>
                </a:solidFill>
              </a:rPr>
              <a:t>мыслей)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структурирование</a:t>
            </a:r>
            <a:r>
              <a:rPr lang="ru-RU" dirty="0">
                <a:solidFill>
                  <a:srgbClr val="002060"/>
                </a:solidFill>
              </a:rPr>
              <a:t> (при обработке большого текста целесообразно составить его план и разделить на смысловые части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визуализация</a:t>
            </a:r>
            <a:r>
              <a:rPr lang="ru-RU" dirty="0">
                <a:solidFill>
                  <a:srgbClr val="002060"/>
                </a:solidFill>
              </a:rPr>
              <a:t> (для облегчения восприятия текстовой информации рекомендуется составлять схемы и таблицы, подкреплять её различными изображениями).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0466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Прочие  виды обработки  информации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721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Поработаем над некоторыми способами работы с текстом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54453"/>
            <a:ext cx="5442992" cy="40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4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Мозговой штурм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29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Мозговой штурм используется, когда нужно найти решение сложной проблемы.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Идея в том, что участники мозгового штурма предлагают различные (а порой и абсурдные) варианты решения.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Одному из участников желательно фиксировать каждый предложенный вариант. В конце необходимо выбрать самый приемлемый.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r="8684" b="11515"/>
          <a:stretch/>
        </p:blipFill>
        <p:spPr>
          <a:xfrm>
            <a:off x="5580113" y="4857741"/>
            <a:ext cx="3065124" cy="18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для мозгового штурма.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964703"/>
          </a:xfrm>
          <a:solidFill>
            <a:srgbClr val="FFDD7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Семья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уезжает на месяц в отпуск. Надо поливать комнатные растения. Как быть?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903254"/>
            <a:ext cx="6336704" cy="830997"/>
          </a:xfrm>
          <a:prstGeom prst="rect">
            <a:avLst/>
          </a:prstGeom>
          <a:solidFill>
            <a:srgbClr val="FFC9C9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определить время, если нет часов?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149080"/>
            <a:ext cx="6336704" cy="830997"/>
          </a:xfrm>
          <a:prstGeom prst="rect">
            <a:avLst/>
          </a:prstGeom>
          <a:solidFill>
            <a:srgbClr val="97F1D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Надо размешать сахар в стакане с горячим чаем, ложечки нет. Что делать?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7332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Попробуйте самостоятельно решить данные задачи, применяя метод мозгового штурма.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7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Фильтрация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Прочитайте текст и ответьте на вопрос.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вы можете сказать о красоте осеннего леса?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48245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5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21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93507"/>
          </a:xfrm>
          <a:gradFill>
            <a:gsLst>
              <a:gs pos="0">
                <a:schemeClr val="bg1"/>
              </a:gs>
              <a:gs pos="50000">
                <a:schemeClr val="bg1">
                  <a:lumMod val="95000"/>
                  <a:alpha val="6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"/>
          </a:effectLst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>
                <a:solidFill>
                  <a:srgbClr val="000000"/>
                </a:solidFill>
              </a:rPr>
              <a:t>Осень в лесу.</a:t>
            </a:r>
            <a:endParaRPr lang="ru-RU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   Наступила </a:t>
            </a:r>
            <a:r>
              <a:rPr lang="ru-RU" dirty="0">
                <a:solidFill>
                  <a:srgbClr val="000000"/>
                </a:solidFill>
              </a:rPr>
              <a:t>поздняя осень. Стоит ненастная погода. Всё чаще дует резкий осенний ветер. С синего неба посылает солнце прощальные лучи.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   Как </a:t>
            </a:r>
            <a:r>
              <a:rPr lang="ru-RU" dirty="0">
                <a:solidFill>
                  <a:srgbClr val="000000"/>
                </a:solidFill>
              </a:rPr>
              <a:t>хорош лес осенью! Воздух свеж. Жёлтые, оранжевые, багровые листья тихо падают с чёрных деревьев и медленно опускаются на холодную землю.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   Тишину </a:t>
            </a:r>
            <a:r>
              <a:rPr lang="ru-RU" dirty="0">
                <a:solidFill>
                  <a:srgbClr val="000000"/>
                </a:solidFill>
              </a:rPr>
              <a:t>спящего леса не нарушает пение птиц, потому что они улетели на юг. В аллеях сада стало пусто, бесшумно. А ведь здесь летом было так радостно, чудесно! Из окрестных парков слетались сюда птицы на праздничный концерт.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   Осенью </a:t>
            </a:r>
            <a:r>
              <a:rPr lang="ru-RU" dirty="0">
                <a:solidFill>
                  <a:srgbClr val="000000"/>
                </a:solidFill>
              </a:rPr>
              <a:t>лес похож на терем расписной. Хорошо устроиться под белоствольной берёзкой и долго рассматривать золотые краски леса, лиловый краешек неба.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00"/>
                </a:solidFill>
              </a:rPr>
              <a:t>  Тихо</a:t>
            </a:r>
            <a:r>
              <a:rPr lang="ru-RU" dirty="0">
                <a:solidFill>
                  <a:srgbClr val="000000"/>
                </a:solidFill>
              </a:rPr>
              <a:t>, уютно. В необъятных чащах леса можно укрыться от осеннего ветра. На душе легко и спокойно.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1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информации 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Прочитайте и проанализируйте текст. О чём он повествует. Есть ли сомнения в достоверности? Ответ обоснуйте.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12975"/>
            <a:ext cx="4028272" cy="26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29600" cy="4176464"/>
          </a:xfr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Внимание всем!!! Срочная новость! Официальные СМИ долго скрывали от населения, что лекарство, которое поможет исцелить онкологических больных уже давно существует. Это концентрированный </a:t>
            </a:r>
            <a:r>
              <a:rPr lang="ru-RU" sz="2400" dirty="0">
                <a:solidFill>
                  <a:srgbClr val="000000"/>
                </a:solidFill>
              </a:rPr>
              <a:t>сок </a:t>
            </a:r>
            <a:r>
              <a:rPr lang="ru-RU" sz="2400" dirty="0" smtClean="0">
                <a:solidFill>
                  <a:srgbClr val="000000"/>
                </a:solidFill>
              </a:rPr>
              <a:t>растения </a:t>
            </a:r>
            <a:r>
              <a:rPr lang="ru-RU" sz="2400" dirty="0" err="1" smtClean="0">
                <a:solidFill>
                  <a:srgbClr val="000000"/>
                </a:solidFill>
              </a:rPr>
              <a:t>Криноид</a:t>
            </a:r>
            <a:r>
              <a:rPr lang="ru-RU" sz="2400" dirty="0" smtClean="0">
                <a:solidFill>
                  <a:srgbClr val="000000"/>
                </a:solidFill>
              </a:rPr>
              <a:t>, которое произрастает в ущельях горного Алтая. Его экстракт богат витаминами и минералами, а также содержит уникальное соединение – </a:t>
            </a:r>
            <a:r>
              <a:rPr lang="ru-RU" sz="2400" dirty="0" err="1" smtClean="0">
                <a:solidFill>
                  <a:srgbClr val="000000"/>
                </a:solidFill>
              </a:rPr>
              <a:t>итильдин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</a:rPr>
              <a:t>Итильдин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(или </a:t>
            </a:r>
            <a:r>
              <a:rPr lang="ru-RU" sz="2400" dirty="0" err="1" smtClean="0">
                <a:solidFill>
                  <a:srgbClr val="000000"/>
                </a:solidFill>
              </a:rPr>
              <a:t>кортозис</a:t>
            </a:r>
            <a:r>
              <a:rPr lang="ru-RU" sz="2400" dirty="0" smtClean="0">
                <a:solidFill>
                  <a:srgbClr val="000000"/>
                </a:solidFill>
              </a:rPr>
              <a:t>) способен подавлять раковые клетки, не нанося вред организму. Абсолютно безвреден и без побочных эффектов.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6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 и формулировка</a:t>
            </a:r>
            <a:endParaRPr lang="ru-RU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Прочитайте текст и сформулируйте вывод о уникальности обычно и выдвинете гипотезу, отвечая на вопрос.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Чем полезны уникальные свойства воды?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3" t="46001" r="3273" b="2121"/>
          <a:stretch/>
        </p:blipFill>
        <p:spPr>
          <a:xfrm>
            <a:off x="611560" y="3429000"/>
            <a:ext cx="7038109" cy="29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12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  <a:solidFill>
            <a:srgbClr val="CFF9EF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Вода является одним из основных элементов на Земле и важнейшим для жизни организмов. Она обладает рядом уникальных свойств, которые делают ее непохожей на другие вещества. 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Она обладает </a:t>
            </a:r>
            <a:r>
              <a:rPr lang="ru-RU" dirty="0">
                <a:solidFill>
                  <a:srgbClr val="000000"/>
                </a:solidFill>
              </a:rPr>
              <a:t>способностью растворять множество различных веществ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</a:rPr>
              <a:t>Вода обладает высокой теплоемкостью, </a:t>
            </a:r>
            <a:r>
              <a:rPr lang="ru-RU" dirty="0" smtClean="0">
                <a:solidFill>
                  <a:srgbClr val="000000"/>
                </a:solidFill>
              </a:rPr>
              <a:t>это позволяет </a:t>
            </a:r>
            <a:r>
              <a:rPr lang="ru-RU" dirty="0">
                <a:solidFill>
                  <a:srgbClr val="000000"/>
                </a:solidFill>
              </a:rPr>
              <a:t>ей поглощать и отдавать большое количество тепла без существенного изменения своей </a:t>
            </a:r>
            <a:r>
              <a:rPr lang="ru-RU" dirty="0" smtClean="0">
                <a:solidFill>
                  <a:srgbClr val="000000"/>
                </a:solidFill>
              </a:rPr>
              <a:t>температуры</a:t>
            </a:r>
          </a:p>
          <a:p>
            <a:r>
              <a:rPr lang="ru-RU" dirty="0">
                <a:solidFill>
                  <a:srgbClr val="000000"/>
                </a:solidFill>
              </a:rPr>
              <a:t>При замерзании вода увеличивает свой </a:t>
            </a:r>
            <a:r>
              <a:rPr lang="ru-RU" dirty="0" smtClean="0">
                <a:solidFill>
                  <a:srgbClr val="000000"/>
                </a:solidFill>
              </a:rPr>
              <a:t>объем, </a:t>
            </a:r>
            <a:r>
              <a:rPr lang="ru-RU" dirty="0">
                <a:solidFill>
                  <a:srgbClr val="000000"/>
                </a:solidFill>
              </a:rPr>
              <a:t>что приводит к образованию льда с уникальной пористой 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2076147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6851104" cy="3340968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Человек работает с информацией на протяжении всей жизни. Однако часто можно встретить ребенка, а порой даже взрослого, не умеющего работать с книгой, не понимающего прочитанного, не желающего искать дополнительную интересующую его информацию. Как правило, обилие информации вводит в заблуждение не только детей, но и взрослых.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" b="97125" l="9589" r="94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93096"/>
            <a:ext cx="1988155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5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научится быстро и эффективно работать с информацией?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Чтобы ответить на этот вопрос мы опять применим мозговой штурм, а потом посмотрим, насколько ваши ответы совпадут с официальными рекомендациями.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14246"/>
            <a:ext cx="6191672" cy="46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8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научится быстро и эффективно работать с информацией?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Научитесь вдумчиво читать или слушать текст. Не отвлекайтесь на посторонние шумы, занятия, мысли. По возможности создайте для себя комфортную обстановку.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Спокойно обдумывайте услышанное или прочитанное. Найдите главную мысль. Вспомните основные этапы изложения.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Пересказывайте полученную информацию другим людям (друзьям, родителям, учителям). Так вы натренируете память.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</a:rPr>
              <a:t>Научитесь фильтровать  лишнее и выделять основное.  Если это параграф учебника, то вам помогут вопросы после основного текста.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73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40"/>
          <a:stretch/>
        </p:blipFill>
        <p:spPr>
          <a:xfrm>
            <a:off x="5940152" y="188641"/>
            <a:ext cx="2808312" cy="14401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Не забывайте про критическое мышление! Никогда не доверяйте единственному источнику. Всегда ищите подтверждение информации в других местах.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Используйте здравый смысл и холодный расчёт. Все знания, полученные вами ранее должны включится, чтобы проанализировать ту или иную новость. Эти способности помогут вам не быть введёнными в заблуждение </a:t>
            </a:r>
            <a:r>
              <a:rPr lang="ru-RU" dirty="0" err="1" smtClean="0">
                <a:solidFill>
                  <a:srgbClr val="000000"/>
                </a:solidFill>
              </a:rPr>
              <a:t>фейковыми</a:t>
            </a:r>
            <a:r>
              <a:rPr lang="ru-RU" dirty="0" smtClean="0">
                <a:solidFill>
                  <a:srgbClr val="000000"/>
                </a:solidFill>
              </a:rPr>
              <a:t> новостями.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51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1. </a:t>
            </a:r>
            <a:r>
              <a:rPr lang="en-US" sz="2400" dirty="0" smtClean="0">
                <a:hlinkClick r:id="rId2"/>
              </a:rPr>
              <a:t>https://lektsii.org/6-9322.html</a:t>
            </a:r>
            <a:endParaRPr lang="ru-RU" sz="2400" dirty="0" smtClean="0"/>
          </a:p>
          <a:p>
            <a:r>
              <a:rPr lang="ru-RU" sz="2400" dirty="0" smtClean="0"/>
              <a:t>2. </a:t>
            </a:r>
            <a:r>
              <a:rPr lang="en-US" sz="2400" dirty="0" smtClean="0">
                <a:hlinkClick r:id="rId3"/>
              </a:rPr>
              <a:t>https://nsportal.ru/nachalnaya-shkola/psikhologiya/2021/12/02/psihologo-pedagogicheskie-osnovy-problemy-umeniya-rabotat</a:t>
            </a:r>
            <a:endParaRPr lang="ru-RU" sz="2400" dirty="0" smtClean="0"/>
          </a:p>
          <a:p>
            <a:r>
              <a:rPr lang="ru-RU" sz="2400" dirty="0" smtClean="0"/>
              <a:t>3. </a:t>
            </a:r>
            <a:r>
              <a:rPr lang="en-US" sz="2400" dirty="0" smtClean="0">
                <a:hlinkClick r:id="rId4"/>
              </a:rPr>
              <a:t>https://nsportal.ru/shkola/russkiy-yazyk/library/2016/02/15/kontrolnye-diktanty-po-russkomu-yazyku-dlya-5-klassa</a:t>
            </a:r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en-US" sz="2400" dirty="0" smtClean="0">
                <a:hlinkClick r:id="rId5"/>
              </a:rPr>
              <a:t>https://abiturient.pro/russkij-jazyk/5326636-malenkij-tekst-5-10-predlozhenij-nauchnogo-stilja.html?utm_referrer=https%3A%2F%2Fyandex.ru%2F</a:t>
            </a:r>
            <a:endParaRPr lang="ru-RU" sz="2400" dirty="0" smtClean="0"/>
          </a:p>
          <a:p>
            <a:r>
              <a:rPr lang="ru-RU" sz="2400" dirty="0" smtClean="0"/>
              <a:t>5. </a:t>
            </a:r>
            <a:r>
              <a:rPr lang="en-US" sz="2400" dirty="0" smtClean="0">
                <a:hlinkClick r:id="rId6"/>
              </a:rPr>
              <a:t>https://repetit.ru/blog/articles/kak-nauchit-rebenka-pravilno-rabotat-s-informaciej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8226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55776" y="476672"/>
            <a:ext cx="6059016" cy="3268960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Умение работать с информацией является одним из главных навыков, позволяющих существенно облегчить процессы работы и учебы. Грамотная работа с различными типами данных позволяет существенно сократить временные затраты.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" b="97125" l="9589" r="94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077072"/>
            <a:ext cx="1988155" cy="24208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70653"/>
            <a:ext cx="2900561" cy="24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48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075"/>
          </a:xfrm>
          <a:solidFill>
            <a:srgbClr val="D1D1B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Некоторые методы работы с информацией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5526139" cy="42930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22587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Мозговой штурм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643192" cy="19728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/>
              <a:t>Нахождение информации по теме без её анализа, сортировки и отбора. Задача — собрать любые сведения на исследуемую тему.  </a:t>
            </a:r>
          </a:p>
          <a:p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78" b="8442"/>
          <a:stretch/>
        </p:blipFill>
        <p:spPr>
          <a:xfrm>
            <a:off x="1403648" y="3588326"/>
            <a:ext cx="5544615" cy="29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82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Фильтрация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/>
              <a:t>Отбор полезных сведений. Лучше сразу бегло ознакомиться с источником и отбросить всё, что не касается актуальной темы. 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12420"/>
            <a:ext cx="6696744" cy="33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srgbClr val="002060"/>
                </a:solidFill>
              </a:rPr>
              <a:t>Определение объективности и достоверности отобранного материала. Критически оценить информацию можно только через факты и логику.  </a:t>
            </a: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При анализе текста мы ищем основную мысль, идею, оцениваем позицию автора и т.п.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-356" r="24" b="3339"/>
          <a:stretch/>
        </p:blipFill>
        <p:spPr>
          <a:xfrm>
            <a:off x="1619672" y="4073236"/>
            <a:ext cx="3024336" cy="24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1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анализ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Возвращение к основной теме и целям поиска, чтобы посмотреть на полученные сведения именно </a:t>
            </a:r>
            <a:r>
              <a:rPr lang="ru-RU" dirty="0" smtClean="0">
                <a:solidFill>
                  <a:srgbClr val="002060"/>
                </a:solidFill>
              </a:rPr>
              <a:t>под другим углом</a:t>
            </a:r>
            <a:r>
              <a:rPr lang="ru-RU" dirty="0">
                <a:solidFill>
                  <a:srgbClr val="002060"/>
                </a:solidFill>
              </a:rPr>
              <a:t>. 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05035"/>
            <a:ext cx="5796136" cy="39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7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 и формулировка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Основываясь на проанализированной информации, следует сделать умозаключения. Нередко это позволяет даже выдвинуть собственные гипотезы и версии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9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rgbClr val="660033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84E28"/>
      </a:accent5>
      <a:accent6>
        <a:srgbClr val="B4B392"/>
      </a:accent6>
      <a:hlink>
        <a:srgbClr val="CC9900"/>
      </a:hlink>
      <a:folHlink>
        <a:srgbClr val="969696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818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Методы работы с информацией</vt:lpstr>
      <vt:lpstr>Презентация PowerPoint</vt:lpstr>
      <vt:lpstr>Презентация PowerPoint</vt:lpstr>
      <vt:lpstr>Некоторые методы работы с информацией</vt:lpstr>
      <vt:lpstr>Мозговой штурм. </vt:lpstr>
      <vt:lpstr>Фильтрация.</vt:lpstr>
      <vt:lpstr>Анализ.</vt:lpstr>
      <vt:lpstr>Повторный анализ</vt:lpstr>
      <vt:lpstr>Выводы и формулировка</vt:lpstr>
      <vt:lpstr>Презентация PowerPoint</vt:lpstr>
      <vt:lpstr>Поработаем над некоторыми способами работы с текстом</vt:lpstr>
      <vt:lpstr>Мозговой штурм. </vt:lpstr>
      <vt:lpstr>Задачи для мозгового штурма.</vt:lpstr>
      <vt:lpstr>Фильтрация</vt:lpstr>
      <vt:lpstr>Презентация PowerPoint</vt:lpstr>
      <vt:lpstr>Анализ информации </vt:lpstr>
      <vt:lpstr>Презентация PowerPoint</vt:lpstr>
      <vt:lpstr>Выводы и формулировка</vt:lpstr>
      <vt:lpstr>Презентация PowerPoint</vt:lpstr>
      <vt:lpstr>Как научится быстро и эффективно работать с информацией?</vt:lpstr>
      <vt:lpstr>Как научится быстро и эффективно работать с информацией?</vt:lpstr>
      <vt:lpstr>ВАЖНО!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работы с информацией</dc:title>
  <dc:creator>bibl2</dc:creator>
  <cp:lastModifiedBy>bibl2</cp:lastModifiedBy>
  <cp:revision>15</cp:revision>
  <dcterms:created xsi:type="dcterms:W3CDTF">2025-02-20T10:24:04Z</dcterms:created>
  <dcterms:modified xsi:type="dcterms:W3CDTF">2025-02-25T05:46:18Z</dcterms:modified>
</cp:coreProperties>
</file>