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75" r:id="rId3"/>
  </p:sldMasterIdLst>
  <p:notesMasterIdLst>
    <p:notesMasterId r:id="rId18"/>
  </p:notesMasterIdLst>
  <p:sldIdLst>
    <p:sldId id="281" r:id="rId4"/>
    <p:sldId id="315" r:id="rId5"/>
    <p:sldId id="282" r:id="rId6"/>
    <p:sldId id="284" r:id="rId7"/>
    <p:sldId id="317" r:id="rId8"/>
    <p:sldId id="318" r:id="rId9"/>
    <p:sldId id="304" r:id="rId10"/>
    <p:sldId id="306" r:id="rId11"/>
    <p:sldId id="316" r:id="rId12"/>
    <p:sldId id="307" r:id="rId13"/>
    <p:sldId id="319" r:id="rId14"/>
    <p:sldId id="303" r:id="rId15"/>
    <p:sldId id="310" r:id="rId16"/>
    <p:sldId id="314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9" autoAdjust="0"/>
    <p:restoredTop sz="94660"/>
  </p:normalViewPr>
  <p:slideViewPr>
    <p:cSldViewPr>
      <p:cViewPr varScale="1">
        <p:scale>
          <a:sx n="107" d="100"/>
          <a:sy n="107" d="100"/>
        </p:scale>
        <p:origin x="-7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0CABE-2113-47E3-AE5A-02AA73A357BE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3140C0-0065-4FC3-85F9-7975B1C87F1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8000"/>
              </a:solidFill>
            </a:rPr>
            <a:t> </a:t>
          </a:r>
          <a:endParaRPr lang="ru-RU" sz="1200" b="1" dirty="0">
            <a:solidFill>
              <a:srgbClr val="008000"/>
            </a:solidFill>
          </a:endParaRPr>
        </a:p>
      </dgm:t>
    </dgm:pt>
    <dgm:pt modelId="{71D9B08D-930D-4E73-87D0-6CF009C7C3DB}" type="sibTrans" cxnId="{2612AA2B-EC47-443E-8E90-B7DA276AAB0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170BB8F8-A44B-4E2F-9CEF-11F7FE0F550F}" type="parTrans" cxnId="{2612AA2B-EC47-443E-8E90-B7DA276AAB06}">
      <dgm:prSet/>
      <dgm:spPr/>
      <dgm:t>
        <a:bodyPr/>
        <a:lstStyle/>
        <a:p>
          <a:endParaRPr lang="ru-RU"/>
        </a:p>
      </dgm:t>
    </dgm:pt>
    <dgm:pt modelId="{48F494E3-D6CF-4E2B-8933-9071148E774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8000"/>
              </a:solidFill>
            </a:rPr>
            <a:t> </a:t>
          </a:r>
          <a:endParaRPr lang="ru-RU" sz="1200" b="1" dirty="0">
            <a:solidFill>
              <a:srgbClr val="008000"/>
            </a:solidFill>
          </a:endParaRPr>
        </a:p>
      </dgm:t>
    </dgm:pt>
    <dgm:pt modelId="{66037D74-7C38-495D-9336-47FD2B0D2F87}" type="sibTrans" cxnId="{E91A0C85-FEDF-4A2C-9BCE-15A80EC6776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0B326258-7EA6-48B1-B87F-3F97661FDAEE}" type="parTrans" cxnId="{E91A0C85-FEDF-4A2C-9BCE-15A80EC67769}">
      <dgm:prSet/>
      <dgm:spPr/>
      <dgm:t>
        <a:bodyPr/>
        <a:lstStyle/>
        <a:p>
          <a:endParaRPr lang="ru-RU"/>
        </a:p>
      </dgm:t>
    </dgm:pt>
    <dgm:pt modelId="{E1B6A1A1-36DC-4033-863C-55EF4C2B649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8000"/>
              </a:solidFill>
            </a:rPr>
            <a:t> </a:t>
          </a:r>
          <a:endParaRPr lang="ru-RU" sz="1200" b="1" dirty="0">
            <a:solidFill>
              <a:srgbClr val="008000"/>
            </a:solidFill>
          </a:endParaRPr>
        </a:p>
      </dgm:t>
    </dgm:pt>
    <dgm:pt modelId="{643A7641-F998-437D-9260-0AAD0CEA448D}" type="sibTrans" cxnId="{B0A8313F-20BC-4A36-99CF-4E052E92BE7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01D068FF-1CFE-4386-9423-D654A86E39C1}" type="parTrans" cxnId="{B0A8313F-20BC-4A36-99CF-4E052E92BE75}">
      <dgm:prSet/>
      <dgm:spPr/>
      <dgm:t>
        <a:bodyPr/>
        <a:lstStyle/>
        <a:p>
          <a:endParaRPr lang="ru-RU"/>
        </a:p>
      </dgm:t>
    </dgm:pt>
    <dgm:pt modelId="{B5FF7BB8-1189-4E99-946E-460BC6288883}" type="pres">
      <dgm:prSet presAssocID="{F4E0CABE-2113-47E3-AE5A-02AA73A357BE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5C415C8A-7808-42AF-BB07-F6DF8082D1D5}" type="pres">
      <dgm:prSet presAssocID="{E1B6A1A1-36DC-4033-863C-55EF4C2B6496}" presName="parent_text_1" presStyleLbl="revTx" presStyleIdx="0" presStyleCnt="3" custLinFactX="10293" custLinFactY="-19914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84AD4-E7DE-4AC9-827D-39D301C19BD3}" type="pres">
      <dgm:prSet presAssocID="{E1B6A1A1-36DC-4033-863C-55EF4C2B6496}" presName="image_accent_1" presStyleCnt="0"/>
      <dgm:spPr/>
    </dgm:pt>
    <dgm:pt modelId="{F46E2B2B-ABC6-4F83-BB06-E636A5DC18B7}" type="pres">
      <dgm:prSet presAssocID="{E1B6A1A1-36DC-4033-863C-55EF4C2B6496}" presName="imageAccentRepeatNode" presStyleLbl="alignNode1" presStyleIdx="0" presStyleCnt="6" custLinFactNeighborX="-10794" custLinFactNeighborY="-42459"/>
      <dgm:spPr/>
    </dgm:pt>
    <dgm:pt modelId="{B564E60F-DC35-48BA-BF37-4666947F3F3B}" type="pres">
      <dgm:prSet presAssocID="{E1B6A1A1-36DC-4033-863C-55EF4C2B6496}" presName="accent_1" presStyleLbl="alignNode1" presStyleIdx="1" presStyleCnt="6" custLinFactNeighborX="12852" custLinFactNeighborY="-18803"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75E81298-C24C-4323-A71F-6B0979156FA3}" type="pres">
      <dgm:prSet presAssocID="{643A7641-F998-437D-9260-0AAD0CEA448D}" presName="image_1" presStyleCnt="0"/>
      <dgm:spPr/>
    </dgm:pt>
    <dgm:pt modelId="{32FD1E54-7C66-434D-9EC9-75168E01A34E}" type="pres">
      <dgm:prSet presAssocID="{643A7641-F998-437D-9260-0AAD0CEA448D}" presName="imageRepeatNode" presStyleLbl="fgImgPlace1" presStyleIdx="0" presStyleCnt="3" custLinFactNeighborX="-11710" custLinFactNeighborY="-45989"/>
      <dgm:spPr/>
      <dgm:t>
        <a:bodyPr/>
        <a:lstStyle/>
        <a:p>
          <a:endParaRPr lang="ru-RU"/>
        </a:p>
      </dgm:t>
    </dgm:pt>
    <dgm:pt modelId="{EB9C8791-FD0F-421F-BCF0-D556258009C8}" type="pres">
      <dgm:prSet presAssocID="{903140C0-0065-4FC3-85F9-7975B1C87F1D}" presName="parent_text_2" presStyleLbl="revTx" presStyleIdx="1" presStyleCnt="3" custLinFactNeighborX="-21159" custLinFactNeighborY="758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1D689-8390-4DF0-B7C6-6FDFAFAEFBAB}" type="pres">
      <dgm:prSet presAssocID="{903140C0-0065-4FC3-85F9-7975B1C87F1D}" presName="image_accent_2" presStyleCnt="0"/>
      <dgm:spPr/>
    </dgm:pt>
    <dgm:pt modelId="{4F3BF5F0-A6C1-4B92-9657-2935D7D62F1B}" type="pres">
      <dgm:prSet presAssocID="{903140C0-0065-4FC3-85F9-7975B1C87F1D}" presName="imageAccentRepeatNode" presStyleLbl="alignNode1" presStyleIdx="2" presStyleCnt="6"/>
      <dgm:spPr/>
    </dgm:pt>
    <dgm:pt modelId="{D5DB1E30-956B-436B-8C76-E3A030FCDB29}" type="pres">
      <dgm:prSet presAssocID="{71D9B08D-930D-4E73-87D0-6CF009C7C3DB}" presName="image_2" presStyleCnt="0"/>
      <dgm:spPr/>
    </dgm:pt>
    <dgm:pt modelId="{DCE2500F-1113-4648-BB4A-0A44CBAC4627}" type="pres">
      <dgm:prSet presAssocID="{71D9B08D-930D-4E73-87D0-6CF009C7C3DB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0502AB10-4AAB-46B0-ADE7-E6567B03B6F7}" type="pres">
      <dgm:prSet presAssocID="{48F494E3-D6CF-4E2B-8933-9071148E774A}" presName="image_accent_3" presStyleCnt="0"/>
      <dgm:spPr/>
    </dgm:pt>
    <dgm:pt modelId="{E9B3B58C-491E-49A4-A6B3-B7B8FE7293DE}" type="pres">
      <dgm:prSet presAssocID="{48F494E3-D6CF-4E2B-8933-9071148E774A}" presName="imageAccentRepeatNode" presStyleLbl="alignNode1" presStyleIdx="3" presStyleCnt="6"/>
      <dgm:spPr/>
    </dgm:pt>
    <dgm:pt modelId="{60C08CA5-1A26-4485-B843-408BF873FDA1}" type="pres">
      <dgm:prSet presAssocID="{48F494E3-D6CF-4E2B-8933-9071148E774A}" presName="parent_text_3" presStyleLbl="revTx" presStyleIdx="2" presStyleCnt="3" custScaleX="132749" custLinFactX="-9132" custLinFactY="54784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A2DA5-443D-49DF-BD0F-5E6EF8207CC7}" type="pres">
      <dgm:prSet presAssocID="{48F494E3-D6CF-4E2B-8933-9071148E774A}" presName="accent_2" presStyleLbl="alignNode1" presStyleIdx="4" presStyleCnt="6" custLinFactY="109263" custLinFactNeighborX="48672" custLinFactNeighborY="200000"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ABE52E7E-D64A-4E26-83C5-7652D13BB424}" type="pres">
      <dgm:prSet presAssocID="{48F494E3-D6CF-4E2B-8933-9071148E774A}" presName="accent_3" presStyleLbl="alignNode1" presStyleIdx="5" presStyleCnt="6" custLinFactY="-46324" custLinFactNeighborX="61419" custLinFactNeighborY="-100000"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871F7076-2894-483F-86F7-CB115004C088}" type="pres">
      <dgm:prSet presAssocID="{66037D74-7C38-495D-9336-47FD2B0D2F87}" presName="image_3" presStyleCnt="0"/>
      <dgm:spPr/>
    </dgm:pt>
    <dgm:pt modelId="{7A16D73B-1820-425E-B08B-890DD5DF75C8}" type="pres">
      <dgm:prSet presAssocID="{66037D74-7C38-495D-9336-47FD2B0D2F87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80C8BB7D-DA21-44C6-8DE9-65422AD24BAA}" type="presOf" srcId="{66037D74-7C38-495D-9336-47FD2B0D2F87}" destId="{7A16D73B-1820-425E-B08B-890DD5DF75C8}" srcOrd="0" destOrd="0" presId="urn:microsoft.com/office/officeart/2008/layout/BubblePictureList"/>
    <dgm:cxn modelId="{B0A8313F-20BC-4A36-99CF-4E052E92BE75}" srcId="{F4E0CABE-2113-47E3-AE5A-02AA73A357BE}" destId="{E1B6A1A1-36DC-4033-863C-55EF4C2B6496}" srcOrd="0" destOrd="0" parTransId="{01D068FF-1CFE-4386-9423-D654A86E39C1}" sibTransId="{643A7641-F998-437D-9260-0AAD0CEA448D}"/>
    <dgm:cxn modelId="{355DDA13-1411-4D1E-BB30-D86FD36EBDFE}" type="presOf" srcId="{643A7641-F998-437D-9260-0AAD0CEA448D}" destId="{32FD1E54-7C66-434D-9EC9-75168E01A34E}" srcOrd="0" destOrd="0" presId="urn:microsoft.com/office/officeart/2008/layout/BubblePictureList"/>
    <dgm:cxn modelId="{2B044735-4B1E-48FC-B309-32F84115ABC2}" type="presOf" srcId="{E1B6A1A1-36DC-4033-863C-55EF4C2B6496}" destId="{5C415C8A-7808-42AF-BB07-F6DF8082D1D5}" srcOrd="0" destOrd="0" presId="urn:microsoft.com/office/officeart/2008/layout/BubblePictureList"/>
    <dgm:cxn modelId="{73111132-DE30-4F92-BC38-AF2F3ECF5FEA}" type="presOf" srcId="{48F494E3-D6CF-4E2B-8933-9071148E774A}" destId="{60C08CA5-1A26-4485-B843-408BF873FDA1}" srcOrd="0" destOrd="0" presId="urn:microsoft.com/office/officeart/2008/layout/BubblePictureList"/>
    <dgm:cxn modelId="{CB43C563-A5E6-43F0-A2B5-25FF318F74C1}" type="presOf" srcId="{F4E0CABE-2113-47E3-AE5A-02AA73A357BE}" destId="{B5FF7BB8-1189-4E99-946E-460BC6288883}" srcOrd="0" destOrd="0" presId="urn:microsoft.com/office/officeart/2008/layout/BubblePictureList"/>
    <dgm:cxn modelId="{E91A0C85-FEDF-4A2C-9BCE-15A80EC67769}" srcId="{F4E0CABE-2113-47E3-AE5A-02AA73A357BE}" destId="{48F494E3-D6CF-4E2B-8933-9071148E774A}" srcOrd="2" destOrd="0" parTransId="{0B326258-7EA6-48B1-B87F-3F97661FDAEE}" sibTransId="{66037D74-7C38-495D-9336-47FD2B0D2F87}"/>
    <dgm:cxn modelId="{C3030A31-8876-4E51-8DAE-8E5EFBF7448E}" type="presOf" srcId="{903140C0-0065-4FC3-85F9-7975B1C87F1D}" destId="{EB9C8791-FD0F-421F-BCF0-D556258009C8}" srcOrd="0" destOrd="0" presId="urn:microsoft.com/office/officeart/2008/layout/BubblePictureList"/>
    <dgm:cxn modelId="{2612AA2B-EC47-443E-8E90-B7DA276AAB06}" srcId="{F4E0CABE-2113-47E3-AE5A-02AA73A357BE}" destId="{903140C0-0065-4FC3-85F9-7975B1C87F1D}" srcOrd="1" destOrd="0" parTransId="{170BB8F8-A44B-4E2F-9CEF-11F7FE0F550F}" sibTransId="{71D9B08D-930D-4E73-87D0-6CF009C7C3DB}"/>
    <dgm:cxn modelId="{54512F59-7E65-4F4D-B593-1B7C0AE0AE45}" type="presOf" srcId="{71D9B08D-930D-4E73-87D0-6CF009C7C3DB}" destId="{DCE2500F-1113-4648-BB4A-0A44CBAC4627}" srcOrd="0" destOrd="0" presId="urn:microsoft.com/office/officeart/2008/layout/BubblePictureList"/>
    <dgm:cxn modelId="{091A62CC-2127-485F-A227-20305E5C5925}" type="presParOf" srcId="{B5FF7BB8-1189-4E99-946E-460BC6288883}" destId="{5C415C8A-7808-42AF-BB07-F6DF8082D1D5}" srcOrd="0" destOrd="0" presId="urn:microsoft.com/office/officeart/2008/layout/BubblePictureList"/>
    <dgm:cxn modelId="{A31BB734-6AB0-4344-A426-354F0844FA8E}" type="presParOf" srcId="{B5FF7BB8-1189-4E99-946E-460BC6288883}" destId="{E8F84AD4-E7DE-4AC9-827D-39D301C19BD3}" srcOrd="1" destOrd="0" presId="urn:microsoft.com/office/officeart/2008/layout/BubblePictureList"/>
    <dgm:cxn modelId="{D232B40C-6F5B-48C5-BEA0-85A665405505}" type="presParOf" srcId="{E8F84AD4-E7DE-4AC9-827D-39D301C19BD3}" destId="{F46E2B2B-ABC6-4F83-BB06-E636A5DC18B7}" srcOrd="0" destOrd="0" presId="urn:microsoft.com/office/officeart/2008/layout/BubblePictureList"/>
    <dgm:cxn modelId="{CC1F6B0A-EE3C-4B6D-890F-027F592DF191}" type="presParOf" srcId="{B5FF7BB8-1189-4E99-946E-460BC6288883}" destId="{B564E60F-DC35-48BA-BF37-4666947F3F3B}" srcOrd="2" destOrd="0" presId="urn:microsoft.com/office/officeart/2008/layout/BubblePictureList"/>
    <dgm:cxn modelId="{E3CDB318-1883-44CC-9D8A-70CD849D48DC}" type="presParOf" srcId="{B5FF7BB8-1189-4E99-946E-460BC6288883}" destId="{75E81298-C24C-4323-A71F-6B0979156FA3}" srcOrd="3" destOrd="0" presId="urn:microsoft.com/office/officeart/2008/layout/BubblePictureList"/>
    <dgm:cxn modelId="{337A3604-7652-4599-8F92-753D9D510D29}" type="presParOf" srcId="{75E81298-C24C-4323-A71F-6B0979156FA3}" destId="{32FD1E54-7C66-434D-9EC9-75168E01A34E}" srcOrd="0" destOrd="0" presId="urn:microsoft.com/office/officeart/2008/layout/BubblePictureList"/>
    <dgm:cxn modelId="{41F0B548-1FDE-4EB0-A19E-D80F58E8BCDF}" type="presParOf" srcId="{B5FF7BB8-1189-4E99-946E-460BC6288883}" destId="{EB9C8791-FD0F-421F-BCF0-D556258009C8}" srcOrd="4" destOrd="0" presId="urn:microsoft.com/office/officeart/2008/layout/BubblePictureList"/>
    <dgm:cxn modelId="{878FEF5C-E880-4BDE-820F-648A9BBC7586}" type="presParOf" srcId="{B5FF7BB8-1189-4E99-946E-460BC6288883}" destId="{F841D689-8390-4DF0-B7C6-6FDFAFAEFBAB}" srcOrd="5" destOrd="0" presId="urn:microsoft.com/office/officeart/2008/layout/BubblePictureList"/>
    <dgm:cxn modelId="{0EA8E184-A629-4245-9125-E4AB383E7E90}" type="presParOf" srcId="{F841D689-8390-4DF0-B7C6-6FDFAFAEFBAB}" destId="{4F3BF5F0-A6C1-4B92-9657-2935D7D62F1B}" srcOrd="0" destOrd="0" presId="urn:microsoft.com/office/officeart/2008/layout/BubblePictureList"/>
    <dgm:cxn modelId="{15EBBF88-AE24-4B47-A0A4-C3140A3E75B3}" type="presParOf" srcId="{B5FF7BB8-1189-4E99-946E-460BC6288883}" destId="{D5DB1E30-956B-436B-8C76-E3A030FCDB29}" srcOrd="6" destOrd="0" presId="urn:microsoft.com/office/officeart/2008/layout/BubblePictureList"/>
    <dgm:cxn modelId="{41992A32-CE71-479C-BAE3-7F67594B3832}" type="presParOf" srcId="{D5DB1E30-956B-436B-8C76-E3A030FCDB29}" destId="{DCE2500F-1113-4648-BB4A-0A44CBAC4627}" srcOrd="0" destOrd="0" presId="urn:microsoft.com/office/officeart/2008/layout/BubblePictureList"/>
    <dgm:cxn modelId="{A8027791-3AA2-4D06-A345-BE2D154A9EDF}" type="presParOf" srcId="{B5FF7BB8-1189-4E99-946E-460BC6288883}" destId="{0502AB10-4AAB-46B0-ADE7-E6567B03B6F7}" srcOrd="7" destOrd="0" presId="urn:microsoft.com/office/officeart/2008/layout/BubblePictureList"/>
    <dgm:cxn modelId="{09AA7F97-BCEE-4DD1-8794-9964517E340F}" type="presParOf" srcId="{0502AB10-4AAB-46B0-ADE7-E6567B03B6F7}" destId="{E9B3B58C-491E-49A4-A6B3-B7B8FE7293DE}" srcOrd="0" destOrd="0" presId="urn:microsoft.com/office/officeart/2008/layout/BubblePictureList"/>
    <dgm:cxn modelId="{8246DB14-8D71-44FD-A762-76E1DCFCD209}" type="presParOf" srcId="{B5FF7BB8-1189-4E99-946E-460BC6288883}" destId="{60C08CA5-1A26-4485-B843-408BF873FDA1}" srcOrd="8" destOrd="0" presId="urn:microsoft.com/office/officeart/2008/layout/BubblePictureList"/>
    <dgm:cxn modelId="{DCEBE404-A397-44CD-BB7C-932B6A401307}" type="presParOf" srcId="{B5FF7BB8-1189-4E99-946E-460BC6288883}" destId="{90FA2DA5-443D-49DF-BD0F-5E6EF8207CC7}" srcOrd="9" destOrd="0" presId="urn:microsoft.com/office/officeart/2008/layout/BubblePictureList"/>
    <dgm:cxn modelId="{9AADCFF0-E8F1-4553-B85F-059F19E6DCCE}" type="presParOf" srcId="{B5FF7BB8-1189-4E99-946E-460BC6288883}" destId="{ABE52E7E-D64A-4E26-83C5-7652D13BB424}" srcOrd="10" destOrd="0" presId="urn:microsoft.com/office/officeart/2008/layout/BubblePictureList"/>
    <dgm:cxn modelId="{0486CC5A-6042-4152-B036-5CEF8FAA6FE4}" type="presParOf" srcId="{B5FF7BB8-1189-4E99-946E-460BC6288883}" destId="{871F7076-2894-483F-86F7-CB115004C088}" srcOrd="11" destOrd="0" presId="urn:microsoft.com/office/officeart/2008/layout/BubblePictureList"/>
    <dgm:cxn modelId="{721B35B8-72B9-4B99-AF3F-AB590FF4F374}" type="presParOf" srcId="{871F7076-2894-483F-86F7-CB115004C088}" destId="{7A16D73B-1820-425E-B08B-890DD5DF75C8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E2B2B-ABC6-4F83-BB06-E636A5DC18B7}">
      <dsp:nvSpPr>
        <dsp:cNvPr id="0" name=""/>
        <dsp:cNvSpPr/>
      </dsp:nvSpPr>
      <dsp:spPr>
        <a:xfrm>
          <a:off x="681570" y="703765"/>
          <a:ext cx="865981" cy="866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4E60F-DC35-48BA-BF37-4666947F3F3B}">
      <dsp:nvSpPr>
        <dsp:cNvPr id="0" name=""/>
        <dsp:cNvSpPr/>
      </dsp:nvSpPr>
      <dsp:spPr>
        <a:xfrm>
          <a:off x="1360460" y="385359"/>
          <a:ext cx="257189" cy="25702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D1E54-7C66-434D-9EC9-75168E01A34E}">
      <dsp:nvSpPr>
        <dsp:cNvPr id="0" name=""/>
        <dsp:cNvSpPr/>
      </dsp:nvSpPr>
      <dsp:spPr>
        <a:xfrm>
          <a:off x="714669" y="736999"/>
          <a:ext cx="799784" cy="79964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BF5F0-A6C1-4B92-9657-2935D7D62F1B}">
      <dsp:nvSpPr>
        <dsp:cNvPr id="0" name=""/>
        <dsp:cNvSpPr/>
      </dsp:nvSpPr>
      <dsp:spPr>
        <a:xfrm>
          <a:off x="1703966" y="1235142"/>
          <a:ext cx="453247" cy="453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2500F-1113-4648-BB4A-0A44CBAC4627}">
      <dsp:nvSpPr>
        <dsp:cNvPr id="0" name=""/>
        <dsp:cNvSpPr/>
      </dsp:nvSpPr>
      <dsp:spPr>
        <a:xfrm>
          <a:off x="1730734" y="1261912"/>
          <a:ext cx="399711" cy="39974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3B58C-491E-49A4-A6B3-B7B8FE7293DE}">
      <dsp:nvSpPr>
        <dsp:cNvPr id="0" name=""/>
        <dsp:cNvSpPr/>
      </dsp:nvSpPr>
      <dsp:spPr>
        <a:xfrm>
          <a:off x="1526719" y="595512"/>
          <a:ext cx="580938" cy="581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A2DA5-443D-49DF-BD0F-5E6EF8207CC7}">
      <dsp:nvSpPr>
        <dsp:cNvPr id="0" name=""/>
        <dsp:cNvSpPr/>
      </dsp:nvSpPr>
      <dsp:spPr>
        <a:xfrm>
          <a:off x="2105130" y="1041624"/>
          <a:ext cx="190269" cy="190399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52E7E-D64A-4E26-83C5-7652D13BB424}">
      <dsp:nvSpPr>
        <dsp:cNvPr id="0" name=""/>
        <dsp:cNvSpPr/>
      </dsp:nvSpPr>
      <dsp:spPr>
        <a:xfrm>
          <a:off x="2290911" y="1481396"/>
          <a:ext cx="142883" cy="14272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6D73B-1820-425E-B08B-890DD5DF75C8}">
      <dsp:nvSpPr>
        <dsp:cNvPr id="0" name=""/>
        <dsp:cNvSpPr/>
      </dsp:nvSpPr>
      <dsp:spPr>
        <a:xfrm>
          <a:off x="1557466" y="626193"/>
          <a:ext cx="519805" cy="51976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15C8A-7808-42AF-BB07-F6DF8082D1D5}">
      <dsp:nvSpPr>
        <dsp:cNvPr id="0" name=""/>
        <dsp:cNvSpPr/>
      </dsp:nvSpPr>
      <dsp:spPr>
        <a:xfrm>
          <a:off x="1335982" y="125737"/>
          <a:ext cx="1285225" cy="41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8000"/>
              </a:solidFill>
            </a:rPr>
            <a:t> </a:t>
          </a:r>
          <a:endParaRPr lang="ru-RU" sz="1200" b="1" kern="1200" dirty="0">
            <a:solidFill>
              <a:srgbClr val="008000"/>
            </a:solidFill>
          </a:endParaRPr>
        </a:p>
      </dsp:txBody>
      <dsp:txXfrm>
        <a:off x="1335982" y="125737"/>
        <a:ext cx="1285225" cy="417345"/>
      </dsp:txXfrm>
    </dsp:sp>
    <dsp:sp modelId="{EB9C8791-FD0F-421F-BCF0-D556258009C8}">
      <dsp:nvSpPr>
        <dsp:cNvPr id="0" name=""/>
        <dsp:cNvSpPr/>
      </dsp:nvSpPr>
      <dsp:spPr>
        <a:xfrm>
          <a:off x="1978599" y="1565090"/>
          <a:ext cx="1285225" cy="399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8000"/>
              </a:solidFill>
            </a:rPr>
            <a:t> </a:t>
          </a:r>
          <a:endParaRPr lang="ru-RU" sz="1200" b="1" kern="1200" dirty="0">
            <a:solidFill>
              <a:srgbClr val="008000"/>
            </a:solidFill>
          </a:endParaRPr>
        </a:p>
      </dsp:txBody>
      <dsp:txXfrm>
        <a:off x="1978599" y="1565090"/>
        <a:ext cx="1285225" cy="399749"/>
      </dsp:txXfrm>
    </dsp:sp>
    <dsp:sp modelId="{60C08CA5-1A26-4485-B843-408BF873FDA1}">
      <dsp:nvSpPr>
        <dsp:cNvPr id="0" name=""/>
        <dsp:cNvSpPr/>
      </dsp:nvSpPr>
      <dsp:spPr>
        <a:xfrm>
          <a:off x="590111" y="1430706"/>
          <a:ext cx="1706124" cy="519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8000"/>
              </a:solidFill>
            </a:rPr>
            <a:t> </a:t>
          </a:r>
          <a:endParaRPr lang="ru-RU" sz="1200" b="1" kern="1200" dirty="0">
            <a:solidFill>
              <a:srgbClr val="008000"/>
            </a:solidFill>
          </a:endParaRPr>
        </a:p>
      </dsp:txBody>
      <dsp:txXfrm>
        <a:off x="590111" y="1430706"/>
        <a:ext cx="1706124" cy="519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240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5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66064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130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6539" tIns="43269" rIns="86539" bIns="43269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988" y="8684699"/>
            <a:ext cx="2971431" cy="457852"/>
          </a:xfrm>
          <a:prstGeom prst="rect">
            <a:avLst/>
          </a:prstGeom>
        </p:spPr>
        <p:txBody>
          <a:bodyPr lIns="86539" tIns="43269" rIns="86539" bIns="43269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2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6539" tIns="43269" rIns="86539" bIns="43269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988" y="8684699"/>
            <a:ext cx="2971431" cy="457852"/>
          </a:xfrm>
          <a:prstGeom prst="rect">
            <a:avLst/>
          </a:prstGeom>
        </p:spPr>
        <p:txBody>
          <a:bodyPr lIns="86539" tIns="43269" rIns="86539" bIns="43269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24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6539" tIns="43269" rIns="86539" bIns="43269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988" y="8684699"/>
            <a:ext cx="2971431" cy="457852"/>
          </a:xfrm>
          <a:prstGeom prst="rect">
            <a:avLst/>
          </a:prstGeom>
        </p:spPr>
        <p:txBody>
          <a:bodyPr lIns="86539" tIns="43269" rIns="86539" bIns="43269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2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338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6539" tIns="43269" rIns="86539" bIns="43269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988" y="8684699"/>
            <a:ext cx="2971431" cy="457852"/>
          </a:xfrm>
          <a:prstGeom prst="rect">
            <a:avLst/>
          </a:prstGeom>
        </p:spPr>
        <p:txBody>
          <a:bodyPr lIns="86539" tIns="43269" rIns="86539" bIns="43269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524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129804-ADA9-4F78-BC03-36D202AE10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805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defTabSz="966064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14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284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8247" y="713503"/>
            <a:ext cx="7368343" cy="368562"/>
          </a:xfrm>
        </p:spPr>
        <p:txBody>
          <a:bodyPr lIns="0" tIns="0" rIns="0" bIns="0"/>
          <a:lstStyle>
            <a:lvl1pPr>
              <a:defRPr sz="2395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7298" y="6487230"/>
            <a:ext cx="2412599" cy="141064"/>
          </a:xfrm>
          <a:prstGeom prst="rect">
            <a:avLst/>
          </a:prstGeom>
        </p:spPr>
        <p:txBody>
          <a:bodyPr lIns="0" tIns="0" rIns="0" bIns="0"/>
          <a:lstStyle>
            <a:lvl1pPr>
              <a:defRPr sz="879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7701">
              <a:lnSpc>
                <a:spcPts val="1055"/>
              </a:lnSpc>
            </a:pPr>
            <a:endParaRPr lang="ru-RU" spc="23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2835">
              <a:lnSpc>
                <a:spcPts val="1719"/>
              </a:lnSpc>
            </a:pPr>
            <a:fld id="{81D60167-4931-47E6-BA6A-407CBD079E47}" type="slidenum">
              <a:rPr lang="ru-RU" sz="1486" spc="452" smtClean="0">
                <a:solidFill>
                  <a:srgbClr val="031B83"/>
                </a:solidFill>
              </a:rPr>
              <a:pPr marL="122835">
                <a:lnSpc>
                  <a:spcPts val="1719"/>
                </a:lnSpc>
              </a:pPr>
              <a:t>‹#›</a:t>
            </a:fld>
            <a:r>
              <a:rPr lang="ru-RU" spc="194" smtClean="0">
                <a:solidFill>
                  <a:prstClr val="black"/>
                </a:solidFill>
              </a:rPr>
              <a:t>/16</a:t>
            </a:r>
            <a:endParaRPr lang="ru-RU" sz="1486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6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4" y="554728"/>
            <a:ext cx="4808190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749228" y="1053679"/>
            <a:ext cx="5369989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7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0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90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0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36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77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71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43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93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99" hangingPunct="1">
              <a:defRPr/>
            </a:pPr>
            <a:endParaRPr lang="ru-RU" sz="2200" kern="1200">
              <a:solidFill>
                <a:prstClr val="white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4" y="554728"/>
            <a:ext cx="4808190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749228" y="1053679"/>
            <a:ext cx="5369989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44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7D4F1B-2BC3-4D14-B963-614665D96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838428" y="1053679"/>
            <a:ext cx="5369989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28" y="6433921"/>
            <a:ext cx="1164206" cy="326623"/>
          </a:xfrm>
          <a:prstGeom prst="rect">
            <a:avLst/>
          </a:prstGeom>
        </p:spPr>
        <p:txBody>
          <a:bodyPr vert="horz" lIns="104271" tIns="52135" rIns="104271" bIns="52135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  <a:defRPr/>
            </a:pPr>
            <a:fld id="{6CA9F830-AB22-4816-AA96-B85E8087DFB6}" type="slidenum">
              <a:rPr lang="ru-RU" sz="1700" smtClean="0">
                <a:solidFill>
                  <a:prstClr val="white">
                    <a:lumMod val="50000"/>
                  </a:prstClr>
                </a:solidFill>
                <a:latin typeface="Arial "/>
                <a:ea typeface="Verdana" pitchFamily="34" charset="0"/>
              </a:rPr>
              <a:pPr marL="0" indent="0" algn="r">
                <a:buFont typeface="Arial" pitchFamily="34" charset="0"/>
                <a:buNone/>
                <a:defRPr/>
              </a:pPr>
              <a:t>‹#›</a:t>
            </a:fld>
            <a:endParaRPr lang="ru-RU" sz="1600" dirty="0">
              <a:solidFill>
                <a:prstClr val="white">
                  <a:lumMod val="50000"/>
                </a:prst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41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AA49EB-360F-5C44-BE33-C6A66BC2D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52FCF0-4BE3-B64F-B844-4DA1D0AFB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295736-6700-A64E-9C2B-41575A8D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8E68DA-5833-3947-9405-75584A6D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52F6D9-92F7-BA4C-B4D3-4082BBEB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04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32F991-5389-B948-AB19-64B3D493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776C75-0FF2-0741-B992-FD7501016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8D5021-91CA-FE49-82A2-203B9A71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BA9509-B4F8-C340-8A03-83DC9EF0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5954DD-226B-AA4A-A976-8A9D12D1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40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C2E9A8-97EA-7C42-A454-F935E20E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F4EA3B-E531-5748-BB65-D80D6FEB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7A61A8-F571-9D45-8130-685E61F6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20D472-D350-5E4A-A028-685C8869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AA5F4A-0939-6C4C-A757-EDE4D037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91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047D34-32A0-5B42-B894-E1C26E82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FE1DB8-FF28-F246-BE1E-42C8E731C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45DD4AB-99B9-AC48-BDFD-AE10DC6FB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7D4941E-F3B2-2349-8E44-CBD942EE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8B2B321-2F8C-1046-BF9C-FCC21451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28564C1-3A08-D44C-883C-FCB62460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7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0FA545-8CE6-E048-B8DB-096CBBAC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526F83-4EC6-2044-A240-9125C9492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BD2B178-7918-F445-8525-699D9471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4EAFE56-EA6C-024C-B2B3-0685E7B60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021ABA9-5607-3E4A-943E-5B166E8B1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B835563-E997-D84A-85B9-0EC409B8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23555B7-ACCD-CE48-B816-ECD35B41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A06CD84-CD60-154B-BEB6-9EB2A956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26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FE2F7E-17B8-0348-9AE0-E2F8840F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3D6E01-4053-D045-9B03-07154662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B94AF40-6F99-8548-9D75-351E4E74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E948A96-79BD-5B45-90C2-8FA9E81B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95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BBF29CC-167F-D049-B050-5F57D639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6211E2D-D605-3141-BA62-0FCC239B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B11ADF0-93EE-9243-9D09-C7F0ED1B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0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B5880B-32AF-934E-BF38-BA3DACFE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7EA1EA-3DC0-D74C-8016-A2F614AC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D62D84-A646-2F4B-AB9D-F24B0AD2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E20D414-EB60-F34B-B960-071FB8C1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29ED48-36E0-A642-8605-19F95A6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6AA535-9EDC-AE4F-916C-87F578AB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3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AE203B-F976-1D40-8EC1-028F6246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05B5A03-5A08-F348-A2C2-829E30C85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AF7E8E-31C3-1148-A39A-75FB27B45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ABB1BA6-F3FC-7D48-823D-58356D93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EC54C6-00B0-4248-BB69-F9BFC16B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E2DD509-E596-5843-86A8-EFDE1F6E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79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1290FF-A611-0340-B4C6-21876B9A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20356C1-BFFF-A64E-9123-38480A899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1CDEE1-A01F-2F40-BC5A-DFEAB9C2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DB2FDF-BDBB-7545-9636-16FA097A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03714E-996B-7744-B77A-C6F50283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62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E33C135-FA47-B746-BD73-D62E0B693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10DB542-0E9B-604F-A0B8-7404CB33D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A18DEA-EF6C-0648-BF05-AC40103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538D82-30F0-554D-903F-9D3C3092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0A83BA-43E7-A044-B3D0-187DADD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0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0610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471EA08D-C005-4844-97DD-17C80A807EE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62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8EEC68-2277-F34D-94C4-B48CD811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D21CB37-4DEC-EF43-863B-591DDE48A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016008-DFF2-604E-BC9D-3A4EAE799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0A8BD6-8708-7540-804B-0EFEC4FD1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B3E0EB-7390-774F-8486-8E8D98C6B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1E1B699-E2F1-354C-A0EE-B19E58D9FC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0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5.svg"/><Relationship Id="rId18" Type="http://schemas.microsoft.com/office/2007/relationships/diagramDrawing" Target="../diagrams/drawing1.xml"/><Relationship Id="rId3" Type="http://schemas.openxmlformats.org/officeDocument/2006/relationships/image" Target="../media/image40.svg"/><Relationship Id="rId7" Type="http://schemas.openxmlformats.org/officeDocument/2006/relationships/image" Target="../media/image42.svg"/><Relationship Id="rId12" Type="http://schemas.openxmlformats.org/officeDocument/2006/relationships/image" Target="../media/image9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3.svg"/><Relationship Id="rId5" Type="http://schemas.openxmlformats.org/officeDocument/2006/relationships/image" Target="../media/image20.sv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19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4.svg"/><Relationship Id="rId1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9401" y="2843734"/>
            <a:ext cx="8287435" cy="233602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5400" b="1" dirty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ПРОЕКТ</a:t>
            </a:r>
          </a:p>
          <a:p>
            <a:pPr>
              <a:lnSpc>
                <a:spcPct val="90000"/>
              </a:lnSpc>
              <a:defRPr/>
            </a:pPr>
            <a:r>
              <a:rPr lang="ru-RU" sz="5400" b="1" dirty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«Школа Министерства Просвещения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27829278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73" y="385"/>
            <a:ext cx="6857615" cy="6857615"/>
          </a:xfrm>
          <a:custGeom>
            <a:avLst/>
            <a:gdLst/>
            <a:ahLst/>
            <a:cxnLst/>
            <a:rect l="l" t="t" r="r" b="b"/>
            <a:pathLst>
              <a:path w="11308715" h="11308715">
                <a:moveTo>
                  <a:pt x="11308556" y="0"/>
                </a:moveTo>
                <a:lnTo>
                  <a:pt x="0" y="11308556"/>
                </a:lnTo>
                <a:lnTo>
                  <a:pt x="11308556" y="11308556"/>
                </a:lnTo>
                <a:lnTo>
                  <a:pt x="11308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19132" y="64100"/>
            <a:ext cx="10087333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400" b="1" spc="45" dirty="0" smtClean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Здоровье</a:t>
            </a:r>
            <a:endParaRPr sz="2800" b="1" spc="45" dirty="0">
              <a:solidFill>
                <a:srgbClr val="031B8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3777" y="642207"/>
            <a:ext cx="1828287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hangingPunct="1">
              <a:spcBef>
                <a:spcPts val="58"/>
              </a:spcBef>
            </a:pPr>
            <a:r>
              <a:rPr lang="ru-RU" sz="1001" b="1" kern="1200" spc="-21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БАЗОВЫЙ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158160" y="874101"/>
            <a:ext cx="11900123" cy="285814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595036"/>
              <a:ext cx="17221200" cy="26428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 hangingPunct="1">
                <a:spcBef>
                  <a:spcPts val="58"/>
                </a:spcBef>
              </a:pPr>
              <a:endParaRPr sz="1001" spc="-21" dirty="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69165" y="644372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hangingPunct="1">
              <a:lnSpc>
                <a:spcPts val="1201"/>
              </a:lnSpc>
              <a:spcBef>
                <a:spcPts val="58"/>
              </a:spcBef>
            </a:pPr>
            <a:r>
              <a:rPr lang="ru-RU" sz="1001" b="1" kern="1200" spc="-27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ПОЛНЫЙ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00266" y="628919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hangingPunct="1">
              <a:spcBef>
                <a:spcPts val="58"/>
              </a:spcBef>
            </a:pPr>
            <a:r>
              <a:rPr lang="ru-RU" sz="1001" b="1" kern="1200" spc="-24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СРЕДНИЙ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47065" y="463559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grpSp>
        <p:nvGrpSpPr>
          <p:cNvPr id="49" name="Группа 55"/>
          <p:cNvGrpSpPr/>
          <p:nvPr/>
        </p:nvGrpSpPr>
        <p:grpSpPr>
          <a:xfrm>
            <a:off x="6990984" y="460698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583832" y="460698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sp>
        <p:nvSpPr>
          <p:cNvPr id="65" name="object 24"/>
          <p:cNvSpPr/>
          <p:nvPr/>
        </p:nvSpPr>
        <p:spPr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612192"/>
              </p:ext>
            </p:extLst>
          </p:nvPr>
        </p:nvGraphicFramePr>
        <p:xfrm>
          <a:off x="170748" y="1268760"/>
          <a:ext cx="11874946" cy="522461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88173"/>
                <a:gridCol w="2981325"/>
                <a:gridCol w="2571750"/>
                <a:gridCol w="2933698"/>
              </a:tblGrid>
              <a:tr h="204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4838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Единые подходы к организации и контролю горячего питания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2384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Просветительская деятельность по ЗОЖ, профилактика запрещения курения табака, наркотических средств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1-2 мероприятий за учебный год</a:t>
                      </a: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3-5 мероприятий за учебный год 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Более 5 мероприятий за  учебный год </a:t>
                      </a: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4838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Школьные спортивные клубы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5 видов спорта,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культивируемых в ШСК </a:t>
                      </a: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От 5-10видов спорта,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культивируемых в ШСК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Более 10 видов спорта,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культивируемых в ШСК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  <a:endParaRPr kumimoji="0" lang="ru-RU" sz="1200" b="0" i="0" u="none" strike="noStrike" cap="none" spc="-21" normalizeH="0" baseline="0" dirty="0" smtClean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1049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ВФСК «ГТО»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До 10% обучающихся, имеющих знак ГТО, подтвержденный приказом, соответствующий его возрастной категории на 1 сентября текущего года  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От 10 до 30% обучающихся, имеющих знак ГТО, подтвержденный приказом, соответствующий его возрастной категории на 1 сентября текущего года 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более 30% обучающихся, имеющих знак ГТО, подтвержденный приказом, соответствующий его возрастной категории на 1 сентября текущего года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200" b="0" i="0" u="none" strike="noStrike" cap="none" spc="-21" normalizeH="0" baseline="0" dirty="0" smtClean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892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Доступность спортивной инфраструктуры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  <a:endParaRPr kumimoji="0" lang="ru-RU" sz="1200" b="0" i="0" u="none" strike="noStrike" cap="none" spc="-21" normalizeH="0" baseline="0" dirty="0" smtClean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89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Наличие психологической службы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892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Массовые физкультурно-спортивные мероприятия </a:t>
                      </a:r>
                      <a:endParaRPr kumimoji="0" lang="ru-RU" sz="1200" b="0" i="0" u="none" strike="noStrike" cap="none" spc="-21" normalizeH="0" baseline="0" dirty="0" smtClean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 smtClean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Школьный этап 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Муниципальный этап 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Региональный этап 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89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Программа </a:t>
                      </a:r>
                      <a:r>
                        <a:rPr kumimoji="0" lang="ru-RU" sz="12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здоровьесбережения</a:t>
                      </a: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 smtClean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object 12"/>
          <p:cNvSpPr txBox="1"/>
          <p:nvPr/>
        </p:nvSpPr>
        <p:spPr bwMode="auto">
          <a:xfrm>
            <a:off x="745554" y="426735"/>
            <a:ext cx="3910286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</a:t>
            </a:r>
            <a:r>
              <a:rPr lang="ru-RU" sz="1200" spc="85" dirty="0" smtClean="0">
                <a:solidFill>
                  <a:srgbClr val="031B83"/>
                </a:solidFill>
                <a:latin typeface="Tahoma"/>
                <a:cs typeface="Tahoma"/>
              </a:rPr>
              <a:t>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11802038" y="6480842"/>
            <a:ext cx="243656" cy="261610"/>
          </a:xfrm>
        </p:spPr>
        <p:txBody>
          <a:bodyPr/>
          <a:lstStyle/>
          <a:p>
            <a:pPr defTabSz="986912">
              <a:spcBef>
                <a:spcPts val="400"/>
              </a:spcBef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  <a:sym typeface="Arial"/>
              </a:rPr>
              <a:pPr defTabSz="986912">
                <a:spcBef>
                  <a:spcPts val="400"/>
                </a:spcBef>
              </a:pPr>
              <a:t>10</a:t>
            </a:fld>
            <a:endParaRPr lang="ru-RU" sz="1700" dirty="0">
              <a:solidFill>
                <a:srgbClr val="80808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3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16"/>
          <p:cNvSpPr/>
          <p:nvPr/>
        </p:nvSpPr>
        <p:spPr bwMode="auto">
          <a:xfrm>
            <a:off x="524871" y="1340768"/>
            <a:ext cx="10937047" cy="5123083"/>
          </a:xfrm>
          <a:custGeom>
            <a:avLst/>
            <a:gdLst/>
            <a:ahLst/>
            <a:cxnLst/>
            <a:rect l="l" t="t" r="r" b="b"/>
            <a:pathLst>
              <a:path w="17360900" h="1701165" extrusionOk="0">
                <a:moveTo>
                  <a:pt x="0" y="1700963"/>
                </a:moveTo>
                <a:lnTo>
                  <a:pt x="17360727" y="1700963"/>
                </a:lnTo>
                <a:lnTo>
                  <a:pt x="17360727" y="0"/>
                </a:lnTo>
                <a:lnTo>
                  <a:pt x="0" y="0"/>
                </a:lnTo>
                <a:lnTo>
                  <a:pt x="0" y="1700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r>
              <a:rPr lang="ru-RU" sz="1100">
                <a:solidFill>
                  <a:prstClr val="black"/>
                </a:solidFill>
              </a:rPr>
              <a:t> </a:t>
            </a:r>
            <a:endParaRPr sz="1100">
              <a:solidFill>
                <a:prstClr val="black"/>
              </a:solidFill>
            </a:endParaRPr>
          </a:p>
        </p:txBody>
      </p:sp>
      <p:sp>
        <p:nvSpPr>
          <p:cNvPr id="5" name="object 2"/>
          <p:cNvSpPr/>
          <p:nvPr/>
        </p:nvSpPr>
        <p:spPr bwMode="auto">
          <a:xfrm>
            <a:off x="5314428" y="-79346"/>
            <a:ext cx="6857615" cy="6857615"/>
          </a:xfrm>
          <a:custGeom>
            <a:avLst/>
            <a:gdLst/>
            <a:ahLst/>
            <a:cxnLst/>
            <a:rect l="l" t="t" r="r" b="b"/>
            <a:pathLst>
              <a:path w="11308715" h="11308715" extrusionOk="0">
                <a:moveTo>
                  <a:pt x="11308556" y="0"/>
                </a:moveTo>
                <a:lnTo>
                  <a:pt x="0" y="11308556"/>
                </a:lnTo>
                <a:lnTo>
                  <a:pt x="11308556" y="11308556"/>
                </a:lnTo>
                <a:lnTo>
                  <a:pt x="11308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6" name="object 3"/>
          <p:cNvSpPr/>
          <p:nvPr/>
        </p:nvSpPr>
        <p:spPr bwMode="auto">
          <a:xfrm>
            <a:off x="427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7" name="object 4"/>
          <p:cNvSpPr/>
          <p:nvPr/>
        </p:nvSpPr>
        <p:spPr bwMode="auto">
          <a:xfrm>
            <a:off x="11556617" y="6222563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ECEFF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8" name="object 10"/>
          <p:cNvSpPr txBox="1">
            <a:spLocks noGrp="1"/>
          </p:cNvSpPr>
          <p:nvPr>
            <p:ph type="title"/>
          </p:nvPr>
        </p:nvSpPr>
        <p:spPr bwMode="auto">
          <a:xfrm>
            <a:off x="828316" y="344053"/>
            <a:ext cx="7787963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defRPr/>
            </a:pPr>
            <a:r>
              <a:rPr lang="ru-RU" sz="2400" b="1" spc="45">
                <a:solidFill>
                  <a:srgbClr val="031B83"/>
                </a:solidFill>
              </a:rPr>
              <a:t>Психологическое сопровождение</a:t>
            </a:r>
            <a:endParaRPr sz="2400" b="1" spc="45">
              <a:solidFill>
                <a:srgbClr val="031B83"/>
              </a:solidFill>
            </a:endParaRPr>
          </a:p>
        </p:txBody>
      </p:sp>
      <p:sp>
        <p:nvSpPr>
          <p:cNvPr id="9" name="object 12"/>
          <p:cNvSpPr txBox="1"/>
          <p:nvPr/>
        </p:nvSpPr>
        <p:spPr bwMode="auto">
          <a:xfrm>
            <a:off x="551070" y="926860"/>
            <a:ext cx="9395977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2"/>
              </a:spcBef>
              <a:defRPr/>
            </a:pPr>
            <a:r>
              <a:rPr lang="ru-RU" sz="1500" spc="85">
                <a:solidFill>
                  <a:srgbClr val="031B83"/>
                </a:solidFill>
                <a:latin typeface="Tahoma"/>
                <a:cs typeface="Tahoma"/>
              </a:rPr>
              <a:t>Доступность образовательной среды</a:t>
            </a:r>
            <a:endParaRPr lang="ru-RU" sz="1500" b="1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0" name="object 13"/>
          <p:cNvSpPr txBox="1"/>
          <p:nvPr/>
        </p:nvSpPr>
        <p:spPr bwMode="auto">
          <a:xfrm>
            <a:off x="4940806" y="1049666"/>
            <a:ext cx="1828287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  <a:defRPr/>
            </a:pP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БАЗОВЫЙ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4" name="object 20"/>
          <p:cNvSpPr txBox="1"/>
          <p:nvPr/>
        </p:nvSpPr>
        <p:spPr bwMode="auto">
          <a:xfrm>
            <a:off x="9469165" y="104966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1201"/>
              </a:lnSpc>
              <a:spcBef>
                <a:spcPts val="58"/>
              </a:spcBef>
              <a:defRPr/>
            </a:pPr>
            <a:r>
              <a:rPr lang="ru-RU" sz="1000" b="1" spc="-27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5" name="object 21"/>
          <p:cNvSpPr txBox="1"/>
          <p:nvPr/>
        </p:nvSpPr>
        <p:spPr bwMode="auto">
          <a:xfrm>
            <a:off x="7204986" y="104966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  <a:defRPr/>
            </a:pPr>
            <a:r>
              <a:rPr lang="ru-RU" sz="1000" b="1" spc="-23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6" name="Группа 55"/>
          <p:cNvGrpSpPr/>
          <p:nvPr/>
        </p:nvGrpSpPr>
        <p:grpSpPr bwMode="auto">
          <a:xfrm>
            <a:off x="9473532" y="887574"/>
            <a:ext cx="1659113" cy="123671"/>
            <a:chOff x="9465679" y="2607490"/>
            <a:chExt cx="2736000" cy="203942"/>
          </a:xfrm>
        </p:grpSpPr>
        <p:sp>
          <p:nvSpPr>
            <p:cNvPr id="17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8" name="object 33"/>
            <p:cNvSpPr/>
            <p:nvPr/>
          </p:nvSpPr>
          <p:spPr bwMode="auto"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pic>
        <p:nvPicPr>
          <p:cNvPr id="19" name="object 16"/>
          <p:cNvPicPr/>
          <p:nvPr/>
        </p:nvPicPr>
        <p:blipFill>
          <a:blip r:embed="rId3"/>
          <a:stretch/>
        </p:blipFill>
        <p:spPr bwMode="auto"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23" name="object 45"/>
          <p:cNvSpPr txBox="1"/>
          <p:nvPr/>
        </p:nvSpPr>
        <p:spPr bwMode="auto">
          <a:xfrm>
            <a:off x="551069" y="2889777"/>
            <a:ext cx="4158697" cy="64054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проведение социально-психологического тестирования обучающихся в общеобразовательных организациях и профессиональных образовательных организациях направленного на профилактику незаконного потребления обучающимися наркотических средств и психотропных веществ</a:t>
            </a:r>
            <a:endParaRPr lang="en-US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24" name="object 45"/>
          <p:cNvSpPr txBox="1"/>
          <p:nvPr/>
        </p:nvSpPr>
        <p:spPr bwMode="auto">
          <a:xfrm>
            <a:off x="5039777" y="2780928"/>
            <a:ext cx="1848311" cy="68670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</p:txBody>
      </p:sp>
      <p:sp>
        <p:nvSpPr>
          <p:cNvPr id="31" name="object 45"/>
          <p:cNvSpPr txBox="1"/>
          <p:nvPr/>
        </p:nvSpPr>
        <p:spPr bwMode="auto">
          <a:xfrm>
            <a:off x="551070" y="4005064"/>
            <a:ext cx="3558360" cy="11329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наличие кабинета педагога-психолога для проведения коррекционно-развивающих занятий и проведения консультаций</a:t>
            </a:r>
            <a:endParaRPr dirty="0"/>
          </a:p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Наличие автоматизированного рабочего места педагога-психолога и социального педагога</a:t>
            </a:r>
            <a:endParaRPr dirty="0"/>
          </a:p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endParaRPr lang="en-US" sz="9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grpSp>
        <p:nvGrpSpPr>
          <p:cNvPr id="32" name="Группа 55"/>
          <p:cNvGrpSpPr/>
          <p:nvPr/>
        </p:nvGrpSpPr>
        <p:grpSpPr bwMode="auto">
          <a:xfrm>
            <a:off x="7209352" y="887574"/>
            <a:ext cx="1659113" cy="123671"/>
            <a:chOff x="9465679" y="2607490"/>
            <a:chExt cx="2736000" cy="203942"/>
          </a:xfrm>
        </p:grpSpPr>
        <p:sp>
          <p:nvSpPr>
            <p:cNvPr id="33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4" name="object 33"/>
            <p:cNvSpPr/>
            <p:nvPr/>
          </p:nvSpPr>
          <p:spPr bwMode="auto">
            <a:xfrm>
              <a:off x="10761078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Группа 55"/>
          <p:cNvGrpSpPr/>
          <p:nvPr/>
        </p:nvGrpSpPr>
        <p:grpSpPr bwMode="auto">
          <a:xfrm>
            <a:off x="4945172" y="887574"/>
            <a:ext cx="1659113" cy="123671"/>
            <a:chOff x="9465679" y="2607490"/>
            <a:chExt cx="2736000" cy="203942"/>
          </a:xfrm>
        </p:grpSpPr>
        <p:sp>
          <p:nvSpPr>
            <p:cNvPr id="36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7" name="object 33"/>
            <p:cNvSpPr/>
            <p:nvPr/>
          </p:nvSpPr>
          <p:spPr bwMode="auto"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sp>
        <p:nvSpPr>
          <p:cNvPr id="38" name="object 45"/>
          <p:cNvSpPr txBox="1"/>
          <p:nvPr/>
        </p:nvSpPr>
        <p:spPr bwMode="auto">
          <a:xfrm>
            <a:off x="551070" y="1442067"/>
            <a:ext cx="4158697" cy="205631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Наличие локальных нормативных актов по организации психолого-педагогического сопровождения участников образовательных отношений</a:t>
            </a:r>
            <a:endParaRPr dirty="0"/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Реализация деятельности педагога-психолога и социального педагога в соответствии с профессиональными стандартами</a:t>
            </a:r>
            <a:endParaRPr dirty="0"/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Создание условий сопровождения в соответствии с Методическими рекомендациями по функционированию психологических служб в общеобразовательных организациях</a:t>
            </a:r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Организация сопровождения в соответствии с Концепцией развития психологической службы в системе образования Российской Федерации на период до 2025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года</a:t>
            </a:r>
            <a:endParaRPr dirty="0"/>
          </a:p>
          <a:p>
            <a:pPr marL="7701">
              <a:buSzPct val="150000"/>
              <a:buFont typeface="Arial"/>
              <a:buChar char="•"/>
              <a:defRPr/>
            </a:pPr>
            <a:endParaRPr lang="en-US" sz="900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Bef>
                <a:spcPts val="555"/>
              </a:spcBef>
              <a:defRPr/>
            </a:pPr>
            <a:endParaRPr lang="en-US" sz="1000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Bef>
                <a:spcPts val="555"/>
              </a:spcBef>
              <a:defRPr/>
            </a:pPr>
            <a:r>
              <a:rPr lang="ru-RU" sz="1000" b="1" spc="-45" dirty="0">
                <a:solidFill>
                  <a:srgbClr val="F44336"/>
                </a:solidFill>
                <a:latin typeface="Tahoma"/>
                <a:cs typeface="Tahoma"/>
              </a:rPr>
              <a:t>  </a:t>
            </a:r>
            <a:endParaRPr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9" name="object 24"/>
          <p:cNvSpPr/>
          <p:nvPr/>
        </p:nvSpPr>
        <p:spPr bwMode="auto"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0" name="object 24"/>
          <p:cNvSpPr/>
          <p:nvPr/>
        </p:nvSpPr>
        <p:spPr bwMode="auto"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1" name="object 24"/>
          <p:cNvSpPr/>
          <p:nvPr/>
        </p:nvSpPr>
        <p:spPr bwMode="auto"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2" name="object 45"/>
          <p:cNvSpPr txBox="1"/>
          <p:nvPr/>
        </p:nvSpPr>
        <p:spPr bwMode="auto">
          <a:xfrm>
            <a:off x="4870074" y="3633720"/>
            <a:ext cx="1848311" cy="3789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Штатное расписание</a:t>
            </a:r>
            <a:endParaRPr sz="1600"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Сетевая форма/дистанционно </a:t>
            </a: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3" name="object 45"/>
          <p:cNvSpPr txBox="1"/>
          <p:nvPr/>
        </p:nvSpPr>
        <p:spPr bwMode="auto">
          <a:xfrm>
            <a:off x="7123369" y="2797375"/>
            <a:ext cx="1848311" cy="68670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44" name="object 45"/>
          <p:cNvSpPr txBox="1"/>
          <p:nvPr/>
        </p:nvSpPr>
        <p:spPr bwMode="auto">
          <a:xfrm>
            <a:off x="9399026" y="2791588"/>
            <a:ext cx="1848311" cy="68670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45" name="object 45"/>
          <p:cNvSpPr txBox="1"/>
          <p:nvPr/>
        </p:nvSpPr>
        <p:spPr bwMode="auto">
          <a:xfrm>
            <a:off x="7080790" y="4063288"/>
            <a:ext cx="2217972" cy="4561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46" name="object 45"/>
          <p:cNvSpPr txBox="1"/>
          <p:nvPr/>
        </p:nvSpPr>
        <p:spPr bwMode="auto">
          <a:xfrm>
            <a:off x="9399026" y="4007083"/>
            <a:ext cx="2217972" cy="4561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50" name="object 45"/>
          <p:cNvSpPr txBox="1"/>
          <p:nvPr/>
        </p:nvSpPr>
        <p:spPr bwMode="auto">
          <a:xfrm>
            <a:off x="585379" y="4797152"/>
            <a:ext cx="3558360" cy="3635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повышение квалификации штатных педагогов-психологов, социальных педагогов</a:t>
            </a:r>
            <a:endParaRPr dirty="0"/>
          </a:p>
        </p:txBody>
      </p:sp>
      <p:sp>
        <p:nvSpPr>
          <p:cNvPr id="51" name="object 45"/>
          <p:cNvSpPr txBox="1"/>
          <p:nvPr/>
        </p:nvSpPr>
        <p:spPr bwMode="auto">
          <a:xfrm>
            <a:off x="5039777" y="4818919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2" name="object 45"/>
          <p:cNvSpPr txBox="1"/>
          <p:nvPr/>
        </p:nvSpPr>
        <p:spPr bwMode="auto">
          <a:xfrm>
            <a:off x="7056001" y="4818919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3" name="object 45"/>
          <p:cNvSpPr txBox="1"/>
          <p:nvPr/>
        </p:nvSpPr>
        <p:spPr bwMode="auto">
          <a:xfrm>
            <a:off x="9399026" y="4829893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4" name="object 45"/>
          <p:cNvSpPr txBox="1"/>
          <p:nvPr/>
        </p:nvSpPr>
        <p:spPr bwMode="auto">
          <a:xfrm>
            <a:off x="524871" y="3573016"/>
            <a:ext cx="4158697" cy="5943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Arial"/>
              <a:buChar char="•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Наличие в организации социального педагога</a:t>
            </a:r>
            <a:endParaRPr dirty="0"/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Наличие в организации педагога-психолога</a:t>
            </a:r>
            <a:endParaRPr dirty="0"/>
          </a:p>
          <a:p>
            <a:pPr marL="7701">
              <a:spcBef>
                <a:spcPts val="555"/>
              </a:spcBef>
              <a:defRPr/>
            </a:pPr>
            <a:r>
              <a:rPr lang="ru-RU" sz="1000" b="1" spc="-45" dirty="0">
                <a:solidFill>
                  <a:srgbClr val="F44336"/>
                </a:solidFill>
                <a:latin typeface="Tahoma"/>
                <a:cs typeface="Tahoma"/>
              </a:rPr>
              <a:t>  </a:t>
            </a:r>
            <a:endParaRPr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5" name="object 45"/>
          <p:cNvSpPr txBox="1"/>
          <p:nvPr/>
        </p:nvSpPr>
        <p:spPr bwMode="auto">
          <a:xfrm>
            <a:off x="4847571" y="4038117"/>
            <a:ext cx="1848311" cy="42509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   Рекомендовано</a:t>
            </a:r>
            <a:endParaRPr sz="1600"/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При наличии специалиста</a:t>
            </a:r>
            <a:endParaRPr lang="en-US" sz="900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6" name="object 45"/>
          <p:cNvSpPr txBox="1"/>
          <p:nvPr/>
        </p:nvSpPr>
        <p:spPr bwMode="auto">
          <a:xfrm>
            <a:off x="6986449" y="3611487"/>
            <a:ext cx="2028173" cy="3789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Штатное расписание</a:t>
            </a:r>
            <a:endParaRPr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Сетевая форма/штатное расписание</a:t>
            </a: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7" name="object 45"/>
          <p:cNvSpPr txBox="1"/>
          <p:nvPr/>
        </p:nvSpPr>
        <p:spPr bwMode="auto">
          <a:xfrm>
            <a:off x="9298762" y="3643689"/>
            <a:ext cx="2068513" cy="3789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Штатное расписание</a:t>
            </a:r>
            <a:endParaRPr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Сетевая форма/штатное расписание </a:t>
            </a: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8" name="object 45"/>
          <p:cNvSpPr txBox="1"/>
          <p:nvPr/>
        </p:nvSpPr>
        <p:spPr bwMode="auto">
          <a:xfrm>
            <a:off x="4986117" y="1500796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</p:txBody>
      </p:sp>
      <p:sp>
        <p:nvSpPr>
          <p:cNvPr id="59" name="object 45"/>
          <p:cNvSpPr txBox="1"/>
          <p:nvPr/>
        </p:nvSpPr>
        <p:spPr bwMode="auto">
          <a:xfrm>
            <a:off x="7124622" y="1509830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60" name="object 45"/>
          <p:cNvSpPr txBox="1"/>
          <p:nvPr/>
        </p:nvSpPr>
        <p:spPr bwMode="auto">
          <a:xfrm>
            <a:off x="9518964" y="1536449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545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385" y="-81"/>
            <a:ext cx="6857615" cy="6857615"/>
          </a:xfrm>
          <a:custGeom>
            <a:avLst/>
            <a:gdLst/>
            <a:ahLst/>
            <a:cxnLst/>
            <a:rect l="l" t="t" r="r" b="b"/>
            <a:pathLst>
              <a:path w="11308715" h="11308715">
                <a:moveTo>
                  <a:pt x="11308556" y="0"/>
                </a:moveTo>
                <a:lnTo>
                  <a:pt x="0" y="11308556"/>
                </a:lnTo>
                <a:lnTo>
                  <a:pt x="11308556" y="11308556"/>
                </a:lnTo>
                <a:lnTo>
                  <a:pt x="11308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32816" y="188714"/>
            <a:ext cx="10557992" cy="33985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pc="45" dirty="0" smtClean="0">
                <a:solidFill>
                  <a:srgbClr val="031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</a:t>
            </a:r>
            <a:endParaRPr lang="ru-RU" spc="45" dirty="0">
              <a:solidFill>
                <a:srgbClr val="031B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3716" y="1236111"/>
            <a:ext cx="1828287" cy="17666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-21" normalizeH="0" baseline="0" noProof="0" dirty="0">
                <a:ln>
                  <a:noFill/>
                </a:ln>
                <a:solidFill>
                  <a:srgbClr val="031B8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БАЗОВЫЙ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33275" y="1161895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ts val="1201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-27" normalizeH="0" baseline="0" noProof="0" dirty="0">
                <a:ln>
                  <a:noFill/>
                </a:ln>
                <a:solidFill>
                  <a:srgbClr val="031B8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ПОЛНЫЙ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68462" y="1161895"/>
            <a:ext cx="2127482" cy="17666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-24" normalizeH="0" baseline="0" noProof="0" dirty="0">
                <a:ln>
                  <a:noFill/>
                </a:ln>
                <a:solidFill>
                  <a:srgbClr val="031B8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СРЕДНИЙ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637642" y="999803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grpSp>
        <p:nvGrpSpPr>
          <p:cNvPr id="49" name="Группа 55"/>
          <p:cNvGrpSpPr/>
          <p:nvPr/>
        </p:nvGrpSpPr>
        <p:grpSpPr>
          <a:xfrm>
            <a:off x="6472828" y="999803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3323628" y="1038224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object 18"/>
          <p:cNvSpPr txBox="1"/>
          <p:nvPr/>
        </p:nvSpPr>
        <p:spPr>
          <a:xfrm>
            <a:off x="100647" y="4349569"/>
            <a:ext cx="225093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ru-RU" sz="1200" spc="-2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87" name="object 18"/>
          <p:cNvSpPr txBox="1"/>
          <p:nvPr/>
        </p:nvSpPr>
        <p:spPr>
          <a:xfrm>
            <a:off x="199810" y="1192078"/>
            <a:ext cx="2243546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200" spc="-21" dirty="0">
                <a:solidFill>
                  <a:schemeClr val="bg1"/>
                </a:solidFill>
                <a:latin typeface="Tahoma"/>
                <a:cs typeface="Tahoma"/>
              </a:rPr>
              <a:t>ЕДИНЫЕ ПОДХОДЫ </a:t>
            </a:r>
            <a:r>
              <a:rPr lang="ru-RU" sz="1200" spc="-21" dirty="0" smtClean="0">
                <a:solidFill>
                  <a:schemeClr val="bg1"/>
                </a:solidFill>
                <a:latin typeface="Tahoma"/>
                <a:cs typeface="Tahoma"/>
              </a:rPr>
              <a:t/>
            </a:r>
            <a:br>
              <a:rPr lang="ru-RU" sz="1200" spc="-21" dirty="0" smtClean="0">
                <a:solidFill>
                  <a:schemeClr val="bg1"/>
                </a:solidFill>
                <a:latin typeface="Tahoma"/>
                <a:cs typeface="Tahoma"/>
              </a:rPr>
            </a:br>
            <a:r>
              <a:rPr lang="ru-RU" sz="1200" spc="-21" dirty="0" smtClean="0">
                <a:solidFill>
                  <a:schemeClr val="bg1"/>
                </a:solidFill>
                <a:latin typeface="Tahoma"/>
                <a:cs typeface="Tahoma"/>
              </a:rPr>
              <a:t>К </a:t>
            </a:r>
            <a:r>
              <a:rPr lang="ru-RU" sz="1200" spc="-21" dirty="0">
                <a:solidFill>
                  <a:schemeClr val="bg1"/>
                </a:solidFill>
                <a:latin typeface="Tahoma"/>
                <a:cs typeface="Tahoma"/>
              </a:rPr>
              <a:t>АТТЕСТАЦИИ ДИРЕКТОРОВ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06134"/>
              </p:ext>
            </p:extLst>
          </p:nvPr>
        </p:nvGraphicFramePr>
        <p:xfrm>
          <a:off x="2482218" y="2931408"/>
          <a:ext cx="9426243" cy="929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2081">
                  <a:extLst>
                    <a:ext uri="{9D8B030D-6E8A-4147-A177-3AD203B41FA5}">
                      <a16:colId xmlns="" xmlns:a16="http://schemas.microsoft.com/office/drawing/2014/main" val="3481869446"/>
                    </a:ext>
                  </a:extLst>
                </a:gridCol>
                <a:gridCol w="3142081">
                  <a:extLst>
                    <a:ext uri="{9D8B030D-6E8A-4147-A177-3AD203B41FA5}">
                      <a16:colId xmlns="" xmlns:a16="http://schemas.microsoft.com/office/drawing/2014/main" val="1654688184"/>
                    </a:ext>
                  </a:extLst>
                </a:gridCol>
                <a:gridCol w="3142081">
                  <a:extLst>
                    <a:ext uri="{9D8B030D-6E8A-4147-A177-3AD203B41FA5}">
                      <a16:colId xmlns="" xmlns:a16="http://schemas.microsoft.com/office/drawing/2014/main" val="2050720876"/>
                    </a:ext>
                  </a:extLst>
                </a:gridCol>
              </a:tblGrid>
              <a:tr h="911964"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менее 1 члена управленческой команды прошло повышение квалификации по программам из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фед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. реестра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-1714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менее 50% управленческой команды прошло повышение квалификации по программам из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фед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.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реестра, управленческая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команда прошла диагностику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функц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. грамотности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-1714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Вся управленческая команда прошла повышение квалификации в формате «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Летово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», управленческая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команда прошла диагностику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функц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. грамотности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7212093"/>
                  </a:ext>
                </a:extLst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39728"/>
              </p:ext>
            </p:extLst>
          </p:nvPr>
        </p:nvGraphicFramePr>
        <p:xfrm>
          <a:off x="2443355" y="4059912"/>
          <a:ext cx="9438852" cy="1097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6284">
                  <a:extLst>
                    <a:ext uri="{9D8B030D-6E8A-4147-A177-3AD203B41FA5}">
                      <a16:colId xmlns="" xmlns:a16="http://schemas.microsoft.com/office/drawing/2014/main" val="3481869446"/>
                    </a:ext>
                  </a:extLst>
                </a:gridCol>
                <a:gridCol w="3146284">
                  <a:extLst>
                    <a:ext uri="{9D8B030D-6E8A-4147-A177-3AD203B41FA5}">
                      <a16:colId xmlns="" xmlns:a16="http://schemas.microsoft.com/office/drawing/2014/main" val="1654688184"/>
                    </a:ext>
                  </a:extLst>
                </a:gridCol>
                <a:gridCol w="3146284">
                  <a:extLst>
                    <a:ext uri="{9D8B030D-6E8A-4147-A177-3AD203B41FA5}">
                      <a16:colId xmlns="" xmlns:a16="http://schemas.microsoft.com/office/drawing/2014/main" val="2050720876"/>
                    </a:ext>
                  </a:extLst>
                </a:gridCol>
              </a:tblGrid>
              <a:tr h="642444">
                <a:tc>
                  <a:txBody>
                    <a:bodyPr/>
                    <a:lstStyle/>
                    <a:p>
                      <a:pPr mar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20%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получает поддержку региональных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методистов</a:t>
                      </a:r>
                      <a:endParaRPr kumimoji="0" lang="ru-RU" sz="11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50%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взаимодействует с региональными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методистами, наличие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повысивших квалификацию по направлению методического сопровождения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80%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взаимодействует с региональными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методистами, наличие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повысивших квалификацию по направлению методического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сопровождения,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аттестованных по кв. категории «педагог-методист»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7212093"/>
                  </a:ext>
                </a:extLst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915175"/>
              </p:ext>
            </p:extLst>
          </p:nvPr>
        </p:nvGraphicFramePr>
        <p:xfrm>
          <a:off x="2482218" y="5157192"/>
          <a:ext cx="9471855" cy="76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57285">
                  <a:extLst>
                    <a:ext uri="{9D8B030D-6E8A-4147-A177-3AD203B41FA5}">
                      <a16:colId xmlns="" xmlns:a16="http://schemas.microsoft.com/office/drawing/2014/main" val="3481869446"/>
                    </a:ext>
                  </a:extLst>
                </a:gridCol>
                <a:gridCol w="3157285">
                  <a:extLst>
                    <a:ext uri="{9D8B030D-6E8A-4147-A177-3AD203B41FA5}">
                      <a16:colId xmlns="" xmlns:a16="http://schemas.microsoft.com/office/drawing/2014/main" val="1654688184"/>
                    </a:ext>
                  </a:extLst>
                </a:gridCol>
                <a:gridCol w="3157285">
                  <a:extLst>
                    <a:ext uri="{9D8B030D-6E8A-4147-A177-3AD203B41FA5}">
                      <a16:colId xmlns="" xmlns:a16="http://schemas.microsoft.com/office/drawing/2014/main" val="2050720876"/>
                    </a:ext>
                  </a:extLst>
                </a:gridCol>
              </a:tblGrid>
              <a:tr h="414379">
                <a:tc>
                  <a:txBody>
                    <a:bodyPr/>
                    <a:lstStyle/>
                    <a:p>
                      <a:pPr mar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менее 3%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повысило квалификацию по программам из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фед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. реестра (в год)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менее 5%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повысило квалификацию по программам из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фед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. реестра (в год)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менее 10%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повысило квалификацию по программам из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фед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. реестра (в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год), не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менее 80%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прошло ПК по инструментам ЦОС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7212093"/>
                  </a:ext>
                </a:extLst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865340"/>
              </p:ext>
            </p:extLst>
          </p:nvPr>
        </p:nvGraphicFramePr>
        <p:xfrm>
          <a:off x="2483216" y="6116196"/>
          <a:ext cx="9471855" cy="14172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57285">
                  <a:extLst>
                    <a:ext uri="{9D8B030D-6E8A-4147-A177-3AD203B41FA5}">
                      <a16:colId xmlns="" xmlns:a16="http://schemas.microsoft.com/office/drawing/2014/main" val="3481869446"/>
                    </a:ext>
                  </a:extLst>
                </a:gridCol>
                <a:gridCol w="3157285">
                  <a:extLst>
                    <a:ext uri="{9D8B030D-6E8A-4147-A177-3AD203B41FA5}">
                      <a16:colId xmlns="" xmlns:a16="http://schemas.microsoft.com/office/drawing/2014/main" val="1654688184"/>
                    </a:ext>
                  </a:extLst>
                </a:gridCol>
                <a:gridCol w="3157285">
                  <a:extLst>
                    <a:ext uri="{9D8B030D-6E8A-4147-A177-3AD203B41FA5}">
                      <a16:colId xmlns="" xmlns:a16="http://schemas.microsoft.com/office/drawing/2014/main" val="2050720876"/>
                    </a:ext>
                  </a:extLst>
                </a:gridCol>
              </a:tblGrid>
              <a:tr h="1417260"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001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Наличие в ОО положения о наставничестве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001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Наличие в ОО положения о </a:t>
                      </a:r>
                      <a:r>
                        <a:rPr kumimoji="0" lang="ru-RU" sz="1001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наставничестве, наличие </a:t>
                      </a:r>
                      <a:r>
                        <a:rPr kumimoji="0" lang="ru-RU" sz="1001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001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прошедших ПК по наставничеству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001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Наличие в ОО положения о </a:t>
                      </a:r>
                      <a:r>
                        <a:rPr kumimoji="0" lang="ru-RU" sz="1001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наставничестве,  </a:t>
                      </a:r>
                      <a:r>
                        <a:rPr kumimoji="0" lang="ru-RU" sz="1001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001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прошедших ПК по </a:t>
                      </a:r>
                      <a:r>
                        <a:rPr kumimoji="0" lang="ru-RU" sz="1001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наставничеству, аттестованных </a:t>
                      </a:r>
                      <a:r>
                        <a:rPr kumimoji="0" lang="ru-RU" sz="1001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по кв. категории «педагог-наставник</a:t>
                      </a:r>
                      <a:r>
                        <a:rPr kumimoji="0" lang="ru-RU" sz="1001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», ОО </a:t>
                      </a:r>
                      <a:r>
                        <a:rPr kumimoji="0" lang="ru-RU" sz="1001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является базой для педпрактики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7212093"/>
                  </a:ext>
                </a:extLst>
              </a:tr>
            </a:tbl>
          </a:graphicData>
        </a:graphic>
      </p:graphicFrame>
      <p:sp>
        <p:nvSpPr>
          <p:cNvPr id="40" name="object 12"/>
          <p:cNvSpPr txBox="1"/>
          <p:nvPr/>
        </p:nvSpPr>
        <p:spPr bwMode="auto">
          <a:xfrm>
            <a:off x="144016" y="757113"/>
            <a:ext cx="3359696" cy="57615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</a:t>
            </a:r>
            <a:r>
              <a:rPr lang="ru-RU" sz="1200" spc="85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Bef>
                <a:spcPts val="73"/>
              </a:spcBef>
            </a:pPr>
            <a:r>
              <a:rPr lang="ru-RU" sz="1200" spc="85" dirty="0" smtClean="0">
                <a:solidFill>
                  <a:srgbClr val="031B83"/>
                </a:solidFill>
                <a:latin typeface="Tahoma"/>
                <a:cs typeface="Tahoma"/>
              </a:rPr>
              <a:t>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860" y="3004121"/>
            <a:ext cx="2190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 smtClean="0">
                <a:solidFill>
                  <a:srgbClr val="002060"/>
                </a:solidFill>
                <a:latin typeface="Tahoma"/>
                <a:cs typeface="Tahoma"/>
              </a:rPr>
              <a:t>Развитие школьных команд</a:t>
            </a:r>
            <a:endParaRPr lang="ru-RU" sz="1200" spc="-2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448" y="4014359"/>
            <a:ext cx="2243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 smtClean="0">
                <a:solidFill>
                  <a:srgbClr val="002060"/>
                </a:solidFill>
                <a:latin typeface="Tahoma"/>
                <a:cs typeface="Tahoma"/>
              </a:rPr>
              <a:t>Методическое сопровождение педагогического состава</a:t>
            </a:r>
            <a:endParaRPr lang="ru-RU" sz="1200" spc="-2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162" y="5157192"/>
            <a:ext cx="1918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 smtClean="0">
                <a:solidFill>
                  <a:srgbClr val="002060"/>
                </a:solidFill>
                <a:latin typeface="Tahoma"/>
                <a:cs typeface="Tahoma"/>
              </a:rPr>
              <a:t>Повышение квалификации</a:t>
            </a:r>
            <a:endParaRPr lang="ru-RU" sz="1200" spc="-2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336" y="5856192"/>
            <a:ext cx="2046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 smtClean="0">
                <a:solidFill>
                  <a:srgbClr val="002060"/>
                </a:solidFill>
                <a:latin typeface="Tahoma"/>
                <a:cs typeface="Tahoma"/>
              </a:rPr>
              <a:t>Развитие системы наставничества (методические рекомендации)</a:t>
            </a:r>
            <a:endParaRPr lang="ru-RU" sz="1200" spc="-2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grpSp>
        <p:nvGrpSpPr>
          <p:cNvPr id="44" name="Группа 50"/>
          <p:cNvGrpSpPr/>
          <p:nvPr/>
        </p:nvGrpSpPr>
        <p:grpSpPr>
          <a:xfrm>
            <a:off x="199810" y="1429129"/>
            <a:ext cx="11728838" cy="220897"/>
            <a:chOff x="1047088" y="7559676"/>
            <a:chExt cx="17360900" cy="468000"/>
          </a:xfrm>
        </p:grpSpPr>
        <p:sp>
          <p:nvSpPr>
            <p:cNvPr id="45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46" name="object 18"/>
            <p:cNvSpPr txBox="1"/>
            <p:nvPr/>
          </p:nvSpPr>
          <p:spPr>
            <a:xfrm>
              <a:off x="1060450" y="7635875"/>
              <a:ext cx="17221201" cy="292507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68855" y="1628800"/>
            <a:ext cx="26503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indent="-171450">
              <a:spcBef>
                <a:spcPts val="555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02060"/>
                </a:solidFill>
                <a:latin typeface="Tahoma"/>
                <a:cs typeface="Tahoma"/>
              </a:rPr>
              <a:t>Мотивирующий мониторинг: уровень ОО (синхронизированный с муниципальным мотивирующим </a:t>
            </a:r>
            <a:r>
              <a:rPr lang="ru-RU" sz="1100" spc="-21" dirty="0" smtClean="0">
                <a:solidFill>
                  <a:srgbClr val="002060"/>
                </a:solidFill>
                <a:latin typeface="Tahoma"/>
                <a:cs typeface="Tahoma"/>
              </a:rPr>
              <a:t>мониторингом)</a:t>
            </a:r>
            <a:endParaRPr lang="ru-RU" sz="1100" spc="-21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1" name="object 45"/>
          <p:cNvSpPr txBox="1"/>
          <p:nvPr/>
        </p:nvSpPr>
        <p:spPr bwMode="auto">
          <a:xfrm>
            <a:off x="3985555" y="1772816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2" name="object 45"/>
          <p:cNvSpPr txBox="1"/>
          <p:nvPr/>
        </p:nvSpPr>
        <p:spPr bwMode="auto">
          <a:xfrm>
            <a:off x="6964666" y="1772818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3" name="object 45"/>
          <p:cNvSpPr txBox="1"/>
          <p:nvPr/>
        </p:nvSpPr>
        <p:spPr bwMode="auto">
          <a:xfrm>
            <a:off x="10303114" y="1772817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2318" y="2420888"/>
            <a:ext cx="23452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100" spc="-21" dirty="0">
                <a:solidFill>
                  <a:srgbClr val="002060"/>
                </a:solidFill>
                <a:latin typeface="Tahoma"/>
                <a:cs typeface="Tahoma"/>
              </a:rPr>
              <a:t>Единое штатное расписание (методические рекомендации) </a:t>
            </a:r>
            <a:endParaRPr lang="en-US" sz="1100" b="1" spc="-45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7" name="object 45"/>
          <p:cNvSpPr txBox="1"/>
          <p:nvPr/>
        </p:nvSpPr>
        <p:spPr bwMode="auto">
          <a:xfrm>
            <a:off x="3948508" y="2420888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8" name="object 45"/>
          <p:cNvSpPr txBox="1"/>
          <p:nvPr/>
        </p:nvSpPr>
        <p:spPr bwMode="auto">
          <a:xfrm>
            <a:off x="6927619" y="2420890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5" name="object 45"/>
          <p:cNvSpPr txBox="1"/>
          <p:nvPr/>
        </p:nvSpPr>
        <p:spPr bwMode="auto">
          <a:xfrm>
            <a:off x="10266067" y="2420889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8447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 bwMode="auto">
          <a:xfrm>
            <a:off x="427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7" name="object 10"/>
          <p:cNvSpPr txBox="1">
            <a:spLocks noGrp="1"/>
          </p:cNvSpPr>
          <p:nvPr>
            <p:ph type="title"/>
          </p:nvPr>
        </p:nvSpPr>
        <p:spPr bwMode="auto">
          <a:xfrm>
            <a:off x="740970" y="44624"/>
            <a:ext cx="10170071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defRPr/>
            </a:pPr>
            <a:r>
              <a:rPr lang="ru-RU" sz="2400" b="1" spc="45" dirty="0" smtClean="0">
                <a:solidFill>
                  <a:srgbClr val="031B83"/>
                </a:solidFill>
                <a:latin typeface="Verdana"/>
                <a:cs typeface="Verdana"/>
              </a:rPr>
              <a:t>Инфраструктура, создание условий</a:t>
            </a:r>
            <a:endParaRPr lang="ru-RU" sz="2400" b="1" spc="45" dirty="0">
              <a:solidFill>
                <a:srgbClr val="031B83"/>
              </a:solidFill>
              <a:latin typeface="Verdana"/>
              <a:cs typeface="Verdana"/>
            </a:endParaRPr>
          </a:p>
        </p:txBody>
      </p:sp>
      <p:sp>
        <p:nvSpPr>
          <p:cNvPr id="9" name="object 13"/>
          <p:cNvSpPr txBox="1"/>
          <p:nvPr/>
        </p:nvSpPr>
        <p:spPr bwMode="auto">
          <a:xfrm>
            <a:off x="4877179" y="715381"/>
            <a:ext cx="1828287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  <a:defRPr/>
            </a:pPr>
            <a:r>
              <a:rPr lang="ru-RU" sz="1000" b="1" spc="-21" dirty="0">
                <a:solidFill>
                  <a:srgbClr val="031B83"/>
                </a:solidFill>
                <a:latin typeface="Tahoma"/>
                <a:cs typeface="Tahoma"/>
              </a:rPr>
              <a:t>БАЗОВЫЙ</a:t>
            </a:r>
            <a:endParaRPr lang="ru-RU"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1" name="Группа 50"/>
          <p:cNvGrpSpPr/>
          <p:nvPr/>
        </p:nvGrpSpPr>
        <p:grpSpPr bwMode="auto">
          <a:xfrm>
            <a:off x="599189" y="900701"/>
            <a:ext cx="11002538" cy="218304"/>
            <a:chOff x="1047088" y="7559676"/>
            <a:chExt cx="17360900" cy="468000"/>
          </a:xfrm>
        </p:grpSpPr>
        <p:sp>
          <p:nvSpPr>
            <p:cNvPr id="12" name="object 17"/>
            <p:cNvSpPr/>
            <p:nvPr/>
          </p:nvSpPr>
          <p:spPr bwMode="auto"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 extrusionOk="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3" name="object 18"/>
            <p:cNvSpPr txBox="1"/>
            <p:nvPr/>
          </p:nvSpPr>
          <p:spPr bwMode="auto">
            <a:xfrm>
              <a:off x="1060450" y="7635875"/>
              <a:ext cx="17221201" cy="345743"/>
            </a:xfrm>
            <a:prstGeom prst="rect">
              <a:avLst/>
            </a:prstGeom>
            <a:grpFill/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  <a:defRPr/>
              </a:pPr>
              <a:r>
                <a:rPr lang="ru-RU" sz="1000" b="1" spc="-23" dirty="0" smtClean="0">
                  <a:solidFill>
                    <a:srgbClr val="FFFFFF"/>
                  </a:solidFill>
                  <a:latin typeface="Tahoma"/>
                  <a:cs typeface="Tahoma"/>
                </a:rPr>
                <a:t>Модернизация, развитие и обеспечение возможности дальнейшего внедрения и использования цифровой образовательной среды на постоянной основе</a:t>
              </a:r>
              <a:endParaRPr lang="ru-RU" sz="1000" b="1" spc="-23" dirty="0">
                <a:solidFill>
                  <a:srgbClr val="FFFFFF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14" name="object 20"/>
          <p:cNvSpPr txBox="1"/>
          <p:nvPr/>
        </p:nvSpPr>
        <p:spPr bwMode="auto">
          <a:xfrm>
            <a:off x="9394191" y="739425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1201"/>
              </a:lnSpc>
              <a:spcBef>
                <a:spcPts val="58"/>
              </a:spcBef>
              <a:defRPr/>
            </a:pPr>
            <a:r>
              <a:rPr lang="ru-RU" sz="1000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5" name="object 21"/>
          <p:cNvSpPr txBox="1"/>
          <p:nvPr/>
        </p:nvSpPr>
        <p:spPr bwMode="auto">
          <a:xfrm>
            <a:off x="7115087" y="724655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  <a:defRPr/>
            </a:pPr>
            <a:r>
              <a:rPr lang="ru-RU" sz="1000" b="1" spc="-23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6" name="Группа 55"/>
          <p:cNvGrpSpPr/>
          <p:nvPr/>
        </p:nvGrpSpPr>
        <p:grpSpPr bwMode="auto">
          <a:xfrm>
            <a:off x="9406158" y="525394"/>
            <a:ext cx="1659113" cy="123671"/>
            <a:chOff x="9465679" y="2607490"/>
            <a:chExt cx="2736000" cy="203942"/>
          </a:xfrm>
        </p:grpSpPr>
        <p:sp>
          <p:nvSpPr>
            <p:cNvPr id="17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8" name="object 33"/>
            <p:cNvSpPr/>
            <p:nvPr/>
          </p:nvSpPr>
          <p:spPr bwMode="auto"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pic>
        <p:nvPicPr>
          <p:cNvPr id="19" name="object 16"/>
          <p:cNvPicPr/>
          <p:nvPr/>
        </p:nvPicPr>
        <p:blipFill>
          <a:blip r:embed="rId3"/>
          <a:stretch/>
        </p:blipFill>
        <p:spPr bwMode="auto"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24" name="object 45"/>
          <p:cNvSpPr txBox="1"/>
          <p:nvPr/>
        </p:nvSpPr>
        <p:spPr bwMode="auto">
          <a:xfrm>
            <a:off x="4857155" y="2822272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10"/>
              </a:spcAft>
              <a:buSzPct val="150000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</p:txBody>
      </p:sp>
      <p:grpSp>
        <p:nvGrpSpPr>
          <p:cNvPr id="33" name="Группа 55"/>
          <p:cNvGrpSpPr/>
          <p:nvPr/>
        </p:nvGrpSpPr>
        <p:grpSpPr bwMode="auto">
          <a:xfrm>
            <a:off x="7103747" y="528621"/>
            <a:ext cx="1659113" cy="123671"/>
            <a:chOff x="9465679" y="2607490"/>
            <a:chExt cx="2736000" cy="203942"/>
          </a:xfrm>
        </p:grpSpPr>
        <p:sp>
          <p:nvSpPr>
            <p:cNvPr id="34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5" name="object 33"/>
            <p:cNvSpPr/>
            <p:nvPr/>
          </p:nvSpPr>
          <p:spPr bwMode="auto">
            <a:xfrm>
              <a:off x="10761078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Группа 55"/>
          <p:cNvGrpSpPr/>
          <p:nvPr/>
        </p:nvGrpSpPr>
        <p:grpSpPr bwMode="auto">
          <a:xfrm>
            <a:off x="4894599" y="541001"/>
            <a:ext cx="1659113" cy="123671"/>
            <a:chOff x="9465679" y="2607490"/>
            <a:chExt cx="2736000" cy="203942"/>
          </a:xfrm>
        </p:grpSpPr>
        <p:sp>
          <p:nvSpPr>
            <p:cNvPr id="37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8" name="object 33"/>
            <p:cNvSpPr/>
            <p:nvPr/>
          </p:nvSpPr>
          <p:spPr bwMode="auto"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sp>
        <p:nvSpPr>
          <p:cNvPr id="40" name="object 24"/>
          <p:cNvSpPr/>
          <p:nvPr/>
        </p:nvSpPr>
        <p:spPr bwMode="auto"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1" name="object 24"/>
          <p:cNvSpPr/>
          <p:nvPr/>
        </p:nvSpPr>
        <p:spPr bwMode="auto"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2" name="object 24"/>
          <p:cNvSpPr/>
          <p:nvPr/>
        </p:nvSpPr>
        <p:spPr bwMode="auto"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67" name="object 45"/>
          <p:cNvSpPr txBox="1"/>
          <p:nvPr/>
        </p:nvSpPr>
        <p:spPr bwMode="auto">
          <a:xfrm>
            <a:off x="4779317" y="4233929"/>
            <a:ext cx="2093376" cy="1194540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Подключение к высокосортному интернету с фильтрацией трафика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Подключение к ИКОП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81" name="object 45"/>
          <p:cNvSpPr txBox="1"/>
          <p:nvPr/>
        </p:nvSpPr>
        <p:spPr bwMode="auto">
          <a:xfrm>
            <a:off x="479376" y="1598757"/>
            <a:ext cx="4158697" cy="492658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Использование ФГИС  Моя школа 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Предоставление доступа к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верифицированному, белый интернет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Оснащение </a:t>
            </a:r>
            <a:r>
              <a:rPr lang="en-US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IT-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оборудованием</a:t>
            </a:r>
            <a:endParaRPr lang="en-US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en-US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Создание и ввод в эксплуатацию информационной системы управления образовательной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организации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Подключение образовательной организации к высокоскоростному интернету с контент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фильтрацией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Создание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на базе ИКОП (</a:t>
            </a:r>
            <a:r>
              <a:rPr lang="ru-RU" sz="1000" spc="-21" dirty="0" err="1">
                <a:solidFill>
                  <a:srgbClr val="031B83"/>
                </a:solidFill>
                <a:latin typeface="Tahoma"/>
                <a:cs typeface="Tahoma"/>
              </a:rPr>
              <a:t>Сферум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) профессиональных сообществ педагогов для обмена опытом и помощи начинающим учителям</a:t>
            </a:r>
            <a:endParaRPr lang="en-US" sz="1000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179151" indent="-171450">
              <a:spcBef>
                <a:spcPts val="555"/>
              </a:spcBef>
              <a:buFont typeface="Wingdings" panose="05000000000000000000" pitchFamily="2" charset="2"/>
              <a:buChar char="§"/>
              <a:defRPr/>
            </a:pPr>
            <a:endParaRPr lang="ru-RU" sz="1000" b="1" spc="-45" dirty="0" smtClean="0">
              <a:solidFill>
                <a:srgbClr val="F44336"/>
              </a:solidFill>
              <a:latin typeface="Tahoma"/>
              <a:cs typeface="Tahoma"/>
            </a:endParaRPr>
          </a:p>
          <a:p>
            <a:pPr marL="179151" indent="-171450">
              <a:spcBef>
                <a:spcPts val="555"/>
              </a:spcBef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31B83"/>
                </a:solidFill>
                <a:latin typeface="Tahoma"/>
                <a:cs typeface="Tahoma"/>
              </a:rPr>
              <a:t>Государственно-общественное управление</a:t>
            </a:r>
          </a:p>
          <a:p>
            <a:pPr marL="179151" indent="-171450">
              <a:spcBef>
                <a:spcPts val="555"/>
              </a:spcBef>
              <a:buFont typeface="Wingdings" panose="05000000000000000000" pitchFamily="2" charset="2"/>
              <a:buChar char="§"/>
              <a:defRPr/>
            </a:pPr>
            <a:endParaRPr lang="ru-RU" sz="1000" b="1" spc="-45" dirty="0" smtClean="0">
              <a:solidFill>
                <a:srgbClr val="F44336"/>
              </a:solidFill>
              <a:latin typeface="Tahoma"/>
              <a:cs typeface="Tahoma"/>
            </a:endParaRPr>
          </a:p>
          <a:p>
            <a:pPr marL="179151" indent="-171450">
              <a:spcBef>
                <a:spcPts val="555"/>
              </a:spcBef>
              <a:buFont typeface="Wingdings" panose="05000000000000000000" pitchFamily="2" charset="2"/>
              <a:buChar char="§"/>
              <a:defRPr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Bef>
                <a:spcPts val="555"/>
              </a:spcBef>
              <a:buFont typeface="Wingdings" panose="05000000000000000000" pitchFamily="2" charset="2"/>
              <a:buChar char="§"/>
              <a:defRPr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82" name="object 45"/>
          <p:cNvSpPr txBox="1"/>
          <p:nvPr/>
        </p:nvSpPr>
        <p:spPr bwMode="auto">
          <a:xfrm>
            <a:off x="4779317" y="1438601"/>
            <a:ext cx="2093376" cy="196398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endParaRPr lang="ru-RU" sz="9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 Доступ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к оцифрованным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учебникам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Наличие мобильных цифровых классов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900" dirty="0"/>
          </a:p>
        </p:txBody>
      </p:sp>
      <p:sp>
        <p:nvSpPr>
          <p:cNvPr id="83" name="object 45"/>
          <p:cNvSpPr txBox="1"/>
          <p:nvPr/>
        </p:nvSpPr>
        <p:spPr bwMode="auto">
          <a:xfrm>
            <a:off x="7103747" y="1366593"/>
            <a:ext cx="2216922" cy="191781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Доступ к оцифрованным учебникам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,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д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оступ к дополнительной литературе, всероссийским электронным библиотекам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Наличие мобильных цифровых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классов, оснащенность не менее 50%</a:t>
            </a:r>
            <a:endParaRPr sz="1000" dirty="0"/>
          </a:p>
        </p:txBody>
      </p:sp>
      <p:sp>
        <p:nvSpPr>
          <p:cNvPr id="84" name="object 45"/>
          <p:cNvSpPr txBox="1"/>
          <p:nvPr/>
        </p:nvSpPr>
        <p:spPr bwMode="auto">
          <a:xfrm>
            <a:off x="9414510" y="1366593"/>
            <a:ext cx="2093376" cy="242564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Возможность создания собственного ЦОК для демонстрации на уроках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6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Наличие мобильных цифровых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классов, оснащенность 100%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87" name="object 45"/>
          <p:cNvSpPr txBox="1"/>
          <p:nvPr/>
        </p:nvSpPr>
        <p:spPr bwMode="auto">
          <a:xfrm>
            <a:off x="4765516" y="3397210"/>
            <a:ext cx="2120026" cy="137920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Ведение управления образовательной организации в цифровом формате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/>
            </a:r>
            <a:b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</a:b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1000" dirty="0"/>
          </a:p>
        </p:txBody>
      </p:sp>
      <p:sp>
        <p:nvSpPr>
          <p:cNvPr id="88" name="object 45"/>
          <p:cNvSpPr txBox="1"/>
          <p:nvPr/>
        </p:nvSpPr>
        <p:spPr bwMode="auto">
          <a:xfrm>
            <a:off x="7153111" y="3381636"/>
            <a:ext cx="2255257" cy="532820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Интеграция системы управления с региональными информационными системами</a:t>
            </a:r>
          </a:p>
        </p:txBody>
      </p:sp>
      <p:sp>
        <p:nvSpPr>
          <p:cNvPr id="95" name="object 45"/>
          <p:cNvSpPr txBox="1"/>
          <p:nvPr/>
        </p:nvSpPr>
        <p:spPr bwMode="auto">
          <a:xfrm>
            <a:off x="9324498" y="4663562"/>
            <a:ext cx="2093376" cy="19426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r>
              <a:rPr lang="ru-RU" sz="8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800" dirty="0"/>
          </a:p>
        </p:txBody>
      </p:sp>
      <p:sp>
        <p:nvSpPr>
          <p:cNvPr id="101" name="object 45"/>
          <p:cNvSpPr txBox="1"/>
          <p:nvPr/>
        </p:nvSpPr>
        <p:spPr bwMode="auto">
          <a:xfrm>
            <a:off x="9569168" y="5031867"/>
            <a:ext cx="2503496" cy="548209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6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0" name="object 45"/>
          <p:cNvSpPr txBox="1"/>
          <p:nvPr/>
        </p:nvSpPr>
        <p:spPr bwMode="auto">
          <a:xfrm>
            <a:off x="9457366" y="3382817"/>
            <a:ext cx="2734221" cy="76365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Интеграция системы управления с региональными информационными системами и федеральными информационными системами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1" name="object 45"/>
          <p:cNvSpPr txBox="1"/>
          <p:nvPr/>
        </p:nvSpPr>
        <p:spPr bwMode="auto">
          <a:xfrm>
            <a:off x="7171454" y="4206699"/>
            <a:ext cx="2093376" cy="153309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Обеспечение беспроводного доступа на территории организации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Назначение Эксперта по цифровой трансформации в каждой школе, создание собственных сообществ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2" name="object 45"/>
          <p:cNvSpPr txBox="1"/>
          <p:nvPr/>
        </p:nvSpPr>
        <p:spPr bwMode="auto">
          <a:xfrm>
            <a:off x="9508351" y="4220652"/>
            <a:ext cx="2093376" cy="139459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Введение собственных правил по использованию моб. устройств и связи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Возможность проведения 100% уроков и внеклассных мероприятий с помощью ВКС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8" name="object 12"/>
          <p:cNvSpPr txBox="1"/>
          <p:nvPr/>
        </p:nvSpPr>
        <p:spPr bwMode="auto">
          <a:xfrm>
            <a:off x="677932" y="458357"/>
            <a:ext cx="4697988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</a:t>
            </a:r>
            <a:r>
              <a:rPr lang="ru-RU" sz="1200" spc="85" dirty="0" smtClean="0">
                <a:solidFill>
                  <a:srgbClr val="031B83"/>
                </a:solidFill>
                <a:latin typeface="Tahoma"/>
                <a:cs typeface="Tahoma"/>
              </a:rPr>
              <a:t>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017812" y="6361942"/>
            <a:ext cx="982844" cy="312906"/>
          </a:xfrm>
        </p:spPr>
        <p:txBody>
          <a:bodyPr/>
          <a:lstStyle/>
          <a:p>
            <a:pPr defTabSz="986912">
              <a:spcBef>
                <a:spcPts val="400"/>
              </a:spcBef>
            </a:pPr>
            <a:fld id="{86CB4B4D-7CA3-9044-876B-883B54F8677D}" type="slidenum">
              <a:rPr lang="ru-RU"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pPr defTabSz="986912">
                <a:spcBef>
                  <a:spcPts val="400"/>
                </a:spcBef>
              </a:pPr>
              <a:t>13</a:t>
            </a:fld>
            <a:endParaRPr lang="ru-RU" sz="1700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9264" y="5383272"/>
            <a:ext cx="197560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spc="-21" dirty="0">
                <a:solidFill>
                  <a:srgbClr val="031B83"/>
                </a:solidFill>
                <a:latin typeface="Tahoma"/>
                <a:cs typeface="Tahoma"/>
              </a:rPr>
              <a:t>Родительский </a:t>
            </a:r>
            <a:r>
              <a:rPr lang="ru-RU" sz="1200" spc="-21" dirty="0" smtClean="0">
                <a:solidFill>
                  <a:srgbClr val="031B83"/>
                </a:solidFill>
                <a:latin typeface="Tahoma"/>
                <a:cs typeface="Tahoma"/>
              </a:rPr>
              <a:t>комитет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2729" y="5621799"/>
            <a:ext cx="2267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spc="-21" dirty="0">
                <a:solidFill>
                  <a:srgbClr val="031B83"/>
                </a:solidFill>
                <a:latin typeface="Tahoma"/>
                <a:cs typeface="Tahoma"/>
              </a:rPr>
              <a:t>Управляющий совет, ученическое самоуправление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52274" y="5610140"/>
            <a:ext cx="25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spc="-21" dirty="0">
                <a:solidFill>
                  <a:srgbClr val="031B83"/>
                </a:solidFill>
                <a:latin typeface="Tahoma"/>
                <a:cs typeface="Tahoma"/>
              </a:rPr>
              <a:t> Управляющий совет, ученическое самоуправление, </a:t>
            </a:r>
            <a:r>
              <a:rPr lang="ru-RU" sz="1200" spc="-21" dirty="0" err="1">
                <a:solidFill>
                  <a:srgbClr val="031B83"/>
                </a:solidFill>
                <a:latin typeface="Tahoma"/>
                <a:cs typeface="Tahoma"/>
              </a:rPr>
              <a:t>эндаумент</a:t>
            </a:r>
            <a:r>
              <a:rPr lang="ru-RU" sz="1200" spc="-21" dirty="0">
                <a:solidFill>
                  <a:srgbClr val="031B83"/>
                </a:solidFill>
                <a:latin typeface="Tahoma"/>
                <a:cs typeface="Tahoma"/>
              </a:rPr>
              <a:t> фонд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1511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07576" y="-376918"/>
            <a:ext cx="4688230" cy="4688230"/>
            <a:chOff x="0" y="-376918"/>
            <a:chExt cx="4688230" cy="468823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1429">
              <a:off x="0" y="-376918"/>
              <a:ext cx="4688230" cy="468823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9067" t="36005" r="9723" b="14533"/>
            <a:stretch/>
          </p:blipFill>
          <p:spPr>
            <a:xfrm rot="409007">
              <a:off x="2703499" y="1269852"/>
              <a:ext cx="1014970" cy="551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 rot="966158">
              <a:off x="1219030" y="1112712"/>
              <a:ext cx="1191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hangingPunct="1"/>
              <a:r>
                <a:rPr lang="ru-RU" sz="1200" i="1" kern="1200" dirty="0" smtClean="0">
                  <a:solidFill>
                    <a:srgbClr val="1F377B"/>
                  </a:solidFill>
                  <a:latin typeface="Book Antiqua" panose="02040602050305030304" pitchFamily="18" charset="0"/>
                  <a:ea typeface="Verdana" pitchFamily="34" charset="0"/>
                  <a:cs typeface="Verdana" pitchFamily="34" charset="0"/>
                </a:rPr>
                <a:t>Методические </a:t>
              </a:r>
            </a:p>
            <a:p>
              <a:pPr algn="ctr" hangingPunct="1"/>
              <a:r>
                <a:rPr lang="ru-RU" sz="1200" i="1" kern="1200" dirty="0" smtClean="0">
                  <a:solidFill>
                    <a:srgbClr val="1F377B"/>
                  </a:solidFill>
                  <a:latin typeface="Book Antiqua" panose="02040602050305030304" pitchFamily="18" charset="0"/>
                  <a:ea typeface="Verdana" pitchFamily="34" charset="0"/>
                  <a:cs typeface="Verdana" pitchFamily="34" charset="0"/>
                </a:rPr>
                <a:t>рекомендации</a:t>
              </a:r>
              <a:endParaRPr lang="ru-RU" sz="1200" i="1" kern="120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57028" y="104125"/>
            <a:ext cx="11095858" cy="648072"/>
          </a:xfrm>
          <a:prstGeom prst="rect">
            <a:avLst/>
          </a:prstGeom>
        </p:spPr>
        <p:txBody>
          <a:bodyPr vert="horz" lIns="98694" tIns="49348" rIns="98694" bIns="49348" rtlCol="0" anchor="t" anchorCtr="0">
            <a:normAutofit fontScale="92500"/>
          </a:bodyPr>
          <a:lstStyle/>
          <a:p>
            <a:pPr defTabSz="986855" hangingPunct="1">
              <a:spcBef>
                <a:spcPct val="0"/>
              </a:spcBef>
              <a:defRPr/>
            </a:pPr>
            <a:r>
              <a:rPr lang="ru-RU" sz="2900" b="1" kern="1200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ru-RU" sz="2900" b="1" kern="1200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Школа Министерства Просвещения России»: </a:t>
            </a:r>
            <a:r>
              <a:rPr lang="ru-RU" sz="2900" b="1" kern="1200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методические рекомендации</a:t>
            </a:r>
            <a:endParaRPr lang="ru-RU" sz="2900" b="1" kern="1200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882" y="3034847"/>
            <a:ext cx="33939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СОДЕРЖАНИЕ</a:t>
            </a:r>
          </a:p>
          <a:p>
            <a:pPr hangingPunct="1"/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1. Преемственность образования.</a:t>
            </a:r>
          </a:p>
          <a:p>
            <a:pPr hangingPunct="1"/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2. Содержание образования.</a:t>
            </a:r>
          </a:p>
          <a:p>
            <a:pPr hangingPunct="1"/>
            <a:r>
              <a:rPr lang="ru-RU" sz="1400" b="1" kern="1200" dirty="0">
                <a:solidFill>
                  <a:prstClr val="black"/>
                </a:solidFill>
                <a:latin typeface="Calibri" panose="020F0502020204030204"/>
              </a:rPr>
              <a:t>Глава </a:t>
            </a:r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</a:rPr>
              <a:t>3.</a:t>
            </a:r>
            <a:r>
              <a:rPr lang="ru-RU" sz="1400" b="1" spc="45" dirty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Инклюзивное </a:t>
            </a:r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образование </a:t>
            </a:r>
            <a:endParaRPr lang="ru-RU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4. </a:t>
            </a:r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</a:rPr>
              <a:t>Воспитание</a:t>
            </a:r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5.</a:t>
            </a:r>
            <a:r>
              <a:rPr lang="ru-RU" sz="1400" b="1" kern="1200" dirty="0">
                <a:solidFill>
                  <a:prstClr val="black"/>
                </a:solidFill>
                <a:latin typeface="Calibri" panose="020F0502020204030204"/>
              </a:rPr>
              <a:t> Творчество</a:t>
            </a:r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6.</a:t>
            </a:r>
            <a:r>
              <a:rPr lang="ru-RU" sz="14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</a:rPr>
              <a:t>Профориентация</a:t>
            </a:r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7.</a:t>
            </a:r>
            <a:r>
              <a:rPr lang="ru-RU" sz="1400" b="1" kern="1200" dirty="0">
                <a:solidFill>
                  <a:prstClr val="black"/>
                </a:solidFill>
                <a:latin typeface="Calibri" panose="020F0502020204030204"/>
              </a:rPr>
              <a:t> Здоровье</a:t>
            </a:r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8. Инфраструктура. </a:t>
            </a:r>
            <a:endParaRPr lang="ru-RU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00958" y="535315"/>
            <a:ext cx="682745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1. Преемственность образования.</a:t>
            </a:r>
          </a:p>
          <a:p>
            <a:pPr hangingPunct="1"/>
            <a:endParaRPr lang="ru-RU" sz="1400" b="1" i="1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2.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Содержание образования</a:t>
            </a:r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1. Рабочие программы по учебным предметам 1-11кл.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2. Рабочие программы по учебным предметам для ООО и СОО (углубленный уровень).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3. Методические рекомендации по разработке плана внеурочной деятельности.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4. Рабочие программы по внеурочной деятельности.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5. Методические рекомендации по разработке плана дополнительного образования.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6. Рабочие программы дополнительного образования.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7. Положение о внутренней системе оценки качества образования.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8. Единые рекомендации по контрольным работам.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9. Учебный план. Календарный учебный график.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10. Единое расписание занятий (типовое).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11. Единая линейка учебников  (базовый и углубленный уровни).</a:t>
            </a:r>
          </a:p>
          <a:p>
            <a:pPr hangingPunct="1"/>
            <a:endParaRPr lang="ru-RU" sz="700" b="1" i="1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3.</a:t>
            </a:r>
            <a:r>
              <a:rPr lang="ru-RU" sz="14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400" b="1" kern="1200" dirty="0" smtClean="0">
                <a:solidFill>
                  <a:prstClr val="black"/>
                </a:solidFill>
                <a:latin typeface="Calibri" panose="020F0502020204030204"/>
              </a:rPr>
              <a:t>Инклюзивное образование.</a:t>
            </a:r>
            <a:endParaRPr lang="ru-RU" sz="14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Программы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по развитию инклюзивного образования 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2.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Организации получения образования обучающимися с ОВЗ, с инвалидностью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3. Обеспечение доступности архитектурной среды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4.Программы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повышения квалификации, переподготовки образованием педагогического коллектива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5.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Индивидуальные образовательные маршруты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6. Рабочие программы по работе с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дистанционными </a:t>
            </a:r>
            <a:r>
              <a:rPr lang="ru-RU" sz="1200" i="1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образовательныхми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технологиями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7. Положение о внутренней системе оценки качества образования.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8. Единые рекомендации по контрольным работам.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9. Учебный план. Календарный учебный график.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10. Единое расписание занятий (типовое).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11. Единая линейка учебников  (базовый и углубленный уровни).</a:t>
            </a: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4.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Воспитание </a:t>
            </a:r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5.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Творчество </a:t>
            </a:r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6. </a:t>
            </a:r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</a:rPr>
              <a:t>Профориентация</a:t>
            </a:r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7.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Здоровье </a:t>
            </a:r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8. Инфраструктура… </a:t>
            </a:r>
            <a:endParaRPr lang="ru-RU" sz="14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7028" y="5727829"/>
            <a:ext cx="2699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1600" b="1" kern="120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Проекты документов: </a:t>
            </a:r>
          </a:p>
          <a:p>
            <a:pPr hangingPunct="1"/>
            <a:r>
              <a:rPr lang="ru-RU" sz="1600" b="1" kern="120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март 2022 г.</a:t>
            </a:r>
            <a:endParaRPr lang="ru-RU" sz="1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Шеврон 7"/>
          <p:cNvSpPr/>
          <p:nvPr/>
        </p:nvSpPr>
        <p:spPr>
          <a:xfrm>
            <a:off x="2236539" y="5412735"/>
            <a:ext cx="432238" cy="1212783"/>
          </a:xfrm>
          <a:prstGeom prst="chevron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ru-RU" kern="120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68777" y="5727829"/>
            <a:ext cx="2699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1600" b="1" kern="120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Профессионально-общественное обсуждение: </a:t>
            </a:r>
          </a:p>
          <a:p>
            <a:pPr hangingPunct="1"/>
            <a:r>
              <a:rPr lang="ru-RU" sz="1600" b="1" kern="120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апрель-май 2022 г.</a:t>
            </a:r>
            <a:endParaRPr lang="ru-RU" sz="1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9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/>
          <p:cNvSpPr/>
          <p:nvPr/>
        </p:nvSpPr>
        <p:spPr>
          <a:xfrm>
            <a:off x="3119228" y="132071"/>
            <a:ext cx="6773158" cy="364791"/>
          </a:xfrm>
          <a:prstGeom prst="rect">
            <a:avLst/>
          </a:prstGeom>
        </p:spPr>
        <p:txBody>
          <a:bodyPr vert="horz" lIns="98694" tIns="49348" rIns="98694" bIns="49348" rtlCol="0" anchor="t" anchorCtr="0">
            <a:noAutofit/>
          </a:bodyPr>
          <a:lstStyle/>
          <a:p>
            <a:pPr defTabSz="986855" hangingPunct="1">
              <a:spcBef>
                <a:spcPct val="0"/>
              </a:spcBef>
              <a:defRPr/>
            </a:pPr>
            <a:r>
              <a:rPr lang="ru-RU" sz="3200" b="1" kern="1200" dirty="0">
                <a:solidFill>
                  <a:srgbClr val="1F37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Идеальная Российская школа?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4439816" y="3362780"/>
            <a:ext cx="3024336" cy="288030"/>
            <a:chOff x="407368" y="5589240"/>
            <a:chExt cx="3024336" cy="288030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3" t="40450" r="84599" b="51958"/>
            <a:stretch>
              <a:fillRect/>
            </a:stretch>
          </p:blipFill>
          <p:spPr bwMode="auto">
            <a:xfrm rot="10800000" flipH="1">
              <a:off x="407368" y="5589240"/>
              <a:ext cx="452178" cy="28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Прямая со стрелкой 37"/>
            <p:cNvCxnSpPr>
              <a:stCxn id="37" idx="3"/>
            </p:cNvCxnSpPr>
            <p:nvPr/>
          </p:nvCxnSpPr>
          <p:spPr>
            <a:xfrm>
              <a:off x="859546" y="5733255"/>
              <a:ext cx="2572158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47"/>
          <p:cNvGrpSpPr>
            <a:grpSpLocks/>
          </p:cNvGrpSpPr>
          <p:nvPr/>
        </p:nvGrpSpPr>
        <p:grpSpPr bwMode="auto">
          <a:xfrm>
            <a:off x="250546" y="847204"/>
            <a:ext cx="4189270" cy="5462115"/>
            <a:chOff x="427142" y="1921817"/>
            <a:chExt cx="2718013" cy="85064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611188" y="1921817"/>
              <a:ext cx="2533967" cy="850643"/>
            </a:xfrm>
            <a:prstGeom prst="roundRect">
              <a:avLst>
                <a:gd name="adj" fmla="val 7336"/>
              </a:avLst>
            </a:prstGeom>
            <a:gradFill flip="none" rotWithShape="1">
              <a:gsLst>
                <a:gs pos="0">
                  <a:srgbClr val="339EF5">
                    <a:alpha val="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solidFill>
                <a:srgbClr val="3682F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ru-RU" sz="900" kern="1200">
                <a:solidFill>
                  <a:prstClr val="black"/>
                </a:solidFill>
                <a:latin typeface="Montserrat SemiBold" panose="020B0604020202020204" charset="-52"/>
              </a:endParaRPr>
            </a:p>
          </p:txBody>
        </p:sp>
        <p:sp>
          <p:nvSpPr>
            <p:cNvPr id="62" name="TextBox 49"/>
            <p:cNvSpPr txBox="1">
              <a:spLocks noChangeArrowheads="1"/>
            </p:cNvSpPr>
            <p:nvPr/>
          </p:nvSpPr>
          <p:spPr bwMode="auto">
            <a:xfrm rot="16200000">
              <a:off x="210522" y="2278017"/>
              <a:ext cx="549223" cy="11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ts val="900"/>
                </a:spcBef>
                <a:buFontTx/>
                <a:buNone/>
              </a:pPr>
              <a:r>
                <a:rPr lang="ru-RU" altLang="ru-RU" sz="2000" b="1" kern="1200" spc="300" dirty="0">
                  <a:solidFill>
                    <a:srgbClr val="FF0000"/>
                  </a:solidFill>
                  <a:latin typeface="Montserrat SemiBold" charset="-52"/>
                  <a:ea typeface="Roboto"/>
                  <a:cs typeface="Roboto"/>
                </a:rPr>
                <a:t>Проблемы</a:t>
              </a:r>
              <a:r>
                <a:rPr lang="ru-RU" altLang="ru-RU" sz="2000" b="1" kern="1200" dirty="0">
                  <a:solidFill>
                    <a:srgbClr val="FF0000"/>
                  </a:solidFill>
                  <a:latin typeface="Montserrat SemiBold" charset="-52"/>
                  <a:ea typeface="Roboto"/>
                  <a:cs typeface="Roboto"/>
                </a:rPr>
                <a:t>*</a:t>
              </a:r>
              <a:endParaRPr lang="en-US" altLang="ru-RU" sz="2000" b="1" kern="1200" dirty="0">
                <a:solidFill>
                  <a:srgbClr val="FF0000"/>
                </a:solidFill>
                <a:latin typeface="Montserrat SemiBold" charset="-52"/>
                <a:ea typeface="Roboto"/>
                <a:cs typeface="Roboto"/>
              </a:endParaRPr>
            </a:p>
          </p:txBody>
        </p:sp>
      </p:grpSp>
      <p:sp>
        <p:nvSpPr>
          <p:cNvPr id="73" name="TextBox 30"/>
          <p:cNvSpPr txBox="1">
            <a:spLocks noChangeArrowheads="1"/>
          </p:cNvSpPr>
          <p:nvPr/>
        </p:nvSpPr>
        <p:spPr bwMode="auto">
          <a:xfrm>
            <a:off x="797654" y="5893822"/>
            <a:ext cx="357218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altLang="ru-RU" sz="900" b="1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*</a:t>
            </a:r>
            <a:r>
              <a:rPr lang="ru-RU" altLang="ru-RU" sz="9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экспресс-исследование ФГБНУ «Институт </a:t>
            </a:r>
            <a:r>
              <a:rPr lang="ru-RU" altLang="ru-RU" sz="9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управления </a:t>
            </a:r>
            <a:r>
              <a:rPr lang="ru-RU" altLang="ru-RU" sz="9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образованием РАО»: социальные сети, обзор научных исследований, январь 2022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65079" y="3075556"/>
            <a:ext cx="27496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1">
              <a:lnSpc>
                <a:spcPts val="1200"/>
              </a:lnSpc>
              <a:spcBef>
                <a:spcPts val="900"/>
              </a:spcBef>
            </a:pPr>
            <a:r>
              <a:rPr lang="ru-RU" altLang="ru-RU" b="1" kern="1200" dirty="0">
                <a:solidFill>
                  <a:srgbClr val="1F37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Войти в 10-ку лучших!</a:t>
            </a:r>
          </a:p>
        </p:txBody>
      </p:sp>
      <p:grpSp>
        <p:nvGrpSpPr>
          <p:cNvPr id="75" name="Группа 47"/>
          <p:cNvGrpSpPr>
            <a:grpSpLocks/>
          </p:cNvGrpSpPr>
          <p:nvPr/>
        </p:nvGrpSpPr>
        <p:grpSpPr bwMode="auto">
          <a:xfrm>
            <a:off x="8421906" y="899753"/>
            <a:ext cx="3499684" cy="5409566"/>
            <a:chOff x="611188" y="1921817"/>
            <a:chExt cx="2533967" cy="850643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611188" y="1921817"/>
              <a:ext cx="2533967" cy="850643"/>
            </a:xfrm>
            <a:prstGeom prst="roundRect">
              <a:avLst>
                <a:gd name="adj" fmla="val 7336"/>
              </a:avLst>
            </a:prstGeom>
            <a:gradFill flip="none" rotWithShape="1">
              <a:gsLst>
                <a:gs pos="0">
                  <a:srgbClr val="339EF5">
                    <a:alpha val="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solidFill>
                <a:srgbClr val="3682F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ru-RU" sz="900" kern="1200">
                <a:solidFill>
                  <a:prstClr val="black"/>
                </a:solidFill>
                <a:latin typeface="Montserrat SemiBold" panose="020B0604020202020204" charset="-52"/>
              </a:endParaRPr>
            </a:p>
          </p:txBody>
        </p:sp>
        <p:sp>
          <p:nvSpPr>
            <p:cNvPr id="77" name="TextBox 49"/>
            <p:cNvSpPr txBox="1">
              <a:spLocks noChangeArrowheads="1"/>
            </p:cNvSpPr>
            <p:nvPr/>
          </p:nvSpPr>
          <p:spPr bwMode="auto">
            <a:xfrm>
              <a:off x="772570" y="1976886"/>
              <a:ext cx="2288102" cy="3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ts val="900"/>
                </a:spcBef>
                <a:buFontTx/>
                <a:buNone/>
              </a:pPr>
              <a:r>
                <a:rPr lang="ru-RU" altLang="ru-RU" sz="1800" b="1" kern="1200" dirty="0">
                  <a:solidFill>
                    <a:prstClr val="black"/>
                  </a:solidFill>
                  <a:latin typeface="Montserrat SemiBold" charset="-52"/>
                  <a:ea typeface="Roboto"/>
                  <a:cs typeface="Roboto"/>
                </a:rPr>
                <a:t>Ключевые направления</a:t>
              </a:r>
            </a:p>
          </p:txBody>
        </p:sp>
      </p:grpSp>
      <p:sp>
        <p:nvSpPr>
          <p:cNvPr id="78" name="TextBox 30"/>
          <p:cNvSpPr txBox="1">
            <a:spLocks noChangeArrowheads="1"/>
          </p:cNvSpPr>
          <p:nvPr/>
        </p:nvSpPr>
        <p:spPr bwMode="auto">
          <a:xfrm>
            <a:off x="9635916" y="1852954"/>
            <a:ext cx="202406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ЗНАНИЕ</a:t>
            </a:r>
          </a:p>
        </p:txBody>
      </p:sp>
      <p:pic>
        <p:nvPicPr>
          <p:cNvPr id="79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1659269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2455614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3247702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4039790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4797152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30"/>
          <p:cNvSpPr txBox="1">
            <a:spLocks noChangeArrowheads="1"/>
          </p:cNvSpPr>
          <p:nvPr/>
        </p:nvSpPr>
        <p:spPr bwMode="auto">
          <a:xfrm>
            <a:off x="9635916" y="2617692"/>
            <a:ext cx="2024063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ЗДОРОВЬЕ</a:t>
            </a:r>
          </a:p>
        </p:txBody>
      </p:sp>
      <p:sp>
        <p:nvSpPr>
          <p:cNvPr id="97" name="TextBox 30"/>
          <p:cNvSpPr txBox="1">
            <a:spLocks noChangeArrowheads="1"/>
          </p:cNvSpPr>
          <p:nvPr/>
        </p:nvSpPr>
        <p:spPr bwMode="auto">
          <a:xfrm>
            <a:off x="9635916" y="3380941"/>
            <a:ext cx="2024063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ТВОРЧЕСТВО</a:t>
            </a:r>
          </a:p>
        </p:txBody>
      </p:sp>
      <p:sp>
        <p:nvSpPr>
          <p:cNvPr id="98" name="TextBox 30"/>
          <p:cNvSpPr txBox="1">
            <a:spLocks noChangeArrowheads="1"/>
          </p:cNvSpPr>
          <p:nvPr/>
        </p:nvSpPr>
        <p:spPr bwMode="auto">
          <a:xfrm>
            <a:off x="9635916" y="4229644"/>
            <a:ext cx="2024063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ВОСПИТАНИЕ</a:t>
            </a:r>
          </a:p>
        </p:txBody>
      </p:sp>
      <p:sp>
        <p:nvSpPr>
          <p:cNvPr id="99" name="TextBox 30"/>
          <p:cNvSpPr txBox="1">
            <a:spLocks noChangeArrowheads="1"/>
          </p:cNvSpPr>
          <p:nvPr/>
        </p:nvSpPr>
        <p:spPr bwMode="auto">
          <a:xfrm>
            <a:off x="9635916" y="4995214"/>
            <a:ext cx="2285674" cy="16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ПРОФОРИЕНТАЦИЯ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2" t="42899" r="54890" b="42609"/>
          <a:stretch>
            <a:fillRect/>
          </a:stretch>
        </p:blipFill>
        <p:spPr bwMode="auto">
          <a:xfrm rot="10800000" flipH="1">
            <a:off x="7545789" y="2442912"/>
            <a:ext cx="854467" cy="21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Прямоугольник 107"/>
          <p:cNvSpPr/>
          <p:nvPr/>
        </p:nvSpPr>
        <p:spPr>
          <a:xfrm>
            <a:off x="335360" y="6309320"/>
            <a:ext cx="11586230" cy="523222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 hangingPunct="1">
              <a:defRPr/>
            </a:pPr>
            <a:r>
              <a:rPr lang="ru-RU" sz="2800" b="1" kern="1200" dirty="0">
                <a:solidFill>
                  <a:srgbClr val="1F377B"/>
                </a:solidFill>
                <a:latin typeface="Calibri" panose="020F0502020204030204"/>
                <a:ea typeface="+mn-ea"/>
                <a:cs typeface="+mn-cs"/>
              </a:rPr>
              <a:t>Единое образовательное пространство (обучение и воспитание)</a:t>
            </a:r>
          </a:p>
        </p:txBody>
      </p:sp>
      <p:sp>
        <p:nvSpPr>
          <p:cNvPr id="39" name="TextBox 49">
            <a:extLst>
              <a:ext uri="{FF2B5EF4-FFF2-40B4-BE49-F238E27FC236}">
                <a16:creationId xmlns="" xmlns:a16="http://schemas.microsoft.com/office/drawing/2014/main" id="{AB5A6D4E-EECF-3345-8A0E-18550555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40" y="1052736"/>
            <a:ext cx="3526649" cy="17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en-US" altLang="ru-RU" sz="1800" b="1" kern="1200" spc="300" dirty="0" err="1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С</a:t>
            </a:r>
            <a:r>
              <a:rPr lang="ru-RU" altLang="ru-RU" sz="1800" b="1" kern="1200" spc="300" dirty="0" err="1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оциальные</a:t>
            </a:r>
            <a:r>
              <a:rPr lang="ru-RU" altLang="ru-RU" sz="1800" b="1" kern="1200" spc="3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:</a:t>
            </a:r>
            <a:endParaRPr lang="en-US" altLang="ru-RU" sz="1800" b="1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40" name="TextBox 49">
            <a:extLst>
              <a:ext uri="{FF2B5EF4-FFF2-40B4-BE49-F238E27FC236}">
                <a16:creationId xmlns="" xmlns:a16="http://schemas.microsoft.com/office/drawing/2014/main" id="{97AAB7A4-4434-AA40-9559-5BD72BAF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3256517"/>
            <a:ext cx="3526649" cy="17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800" b="1" kern="1200" spc="3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Профессиональные:</a:t>
            </a:r>
            <a:endParaRPr lang="en-US" altLang="ru-RU" sz="1800" b="1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43" name="TextBox 30">
            <a:extLst>
              <a:ext uri="{FF2B5EF4-FFF2-40B4-BE49-F238E27FC236}">
                <a16:creationId xmlns="" xmlns:a16="http://schemas.microsoft.com/office/drawing/2014/main" id="{29B40802-B6C4-7D49-A211-1EEBBD06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43" y="1294309"/>
            <a:ext cx="352664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lnSpc>
                <a:spcPts val="1200"/>
              </a:lnSpc>
              <a:spcBef>
                <a:spcPts val="900"/>
              </a:spcBef>
              <a:defRPr sz="1000">
                <a:solidFill>
                  <a:schemeClr val="tx1"/>
                </a:solidFill>
                <a:latin typeface="Montserrat SemiBold" charset="-52"/>
                <a:ea typeface="Roboto"/>
                <a:cs typeface="Roboto"/>
              </a:defRPr>
            </a:lvl1pPr>
            <a:lvl2pPr marL="742950" indent="-285750" eaLnBrk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Проблема самоопределения детей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Интернет-зависимость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err="1">
                <a:solidFill>
                  <a:prstClr val="black"/>
                </a:solidFill>
              </a:rPr>
              <a:t>Кибербуллинг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Социальное неравенство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Отсутствие мотивации к обучению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err="1">
                <a:solidFill>
                  <a:prstClr val="black"/>
                </a:solidFill>
              </a:rPr>
              <a:t>Девиантное</a:t>
            </a:r>
            <a:r>
              <a:rPr lang="ru-RU" altLang="ru-RU" sz="1200" kern="1200" dirty="0">
                <a:solidFill>
                  <a:prstClr val="black"/>
                </a:solidFill>
              </a:rPr>
              <a:t> поведение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Отсутствие организации досуга во внеурочное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время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err="1">
                <a:solidFill>
                  <a:prstClr val="black"/>
                </a:solidFill>
              </a:rPr>
              <a:t>Гиперактивность</a:t>
            </a:r>
            <a:r>
              <a:rPr lang="ru-RU" altLang="ru-RU" sz="1200" kern="1200" dirty="0">
                <a:solidFill>
                  <a:prstClr val="black"/>
                </a:solidFill>
              </a:rPr>
              <a:t>.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ОВЗ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Проблемы с организацией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питания</a:t>
            </a:r>
            <a:endParaRPr lang="ru-RU" altLang="ru-RU" sz="1200" kern="1200" dirty="0">
              <a:solidFill>
                <a:prstClr val="black"/>
              </a:solidFill>
            </a:endParaRPr>
          </a:p>
        </p:txBody>
      </p:sp>
      <p:sp>
        <p:nvSpPr>
          <p:cNvPr id="44" name="TextBox 30">
            <a:extLst>
              <a:ext uri="{FF2B5EF4-FFF2-40B4-BE49-F238E27FC236}">
                <a16:creationId xmlns="" xmlns:a16="http://schemas.microsoft.com/office/drawing/2014/main" id="{BDC2FB77-2A41-644A-8B02-FA6011F53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77" y="3500580"/>
            <a:ext cx="352664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lnSpc>
                <a:spcPts val="1200"/>
              </a:lnSpc>
              <a:spcBef>
                <a:spcPts val="900"/>
              </a:spcBef>
              <a:defRPr sz="1000">
                <a:solidFill>
                  <a:schemeClr val="tx1"/>
                </a:solidFill>
                <a:latin typeface="Montserrat SemiBold" charset="-52"/>
                <a:ea typeface="Roboto"/>
                <a:cs typeface="Roboto"/>
              </a:defRPr>
            </a:lvl1pPr>
            <a:lvl2pPr marL="742950" indent="-285750" eaLnBrk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Чрезмерная образовательная нагрузка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Привлечение репетиторов для достижения высоких образовательных результатов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200" kern="1200" dirty="0">
                <a:solidFill>
                  <a:prstClr val="black"/>
                </a:solidFill>
              </a:rPr>
              <a:t>образовательного пространства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Неоднородность профессиональных компетенций учителей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Неоднородность подходов к учебно-методической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документации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Дефицит специализированных кадров (логопед, дефектолог, психолог  др.)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altLang="ru-RU" sz="1200" kern="1200" dirty="0">
              <a:solidFill>
                <a:prstClr val="black"/>
              </a:solidFill>
            </a:endParaRPr>
          </a:p>
        </p:txBody>
      </p:sp>
      <p:pic>
        <p:nvPicPr>
          <p:cNvPr id="30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34856" y="5551958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12444" y="5682734"/>
            <a:ext cx="2050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ИНФРАСТРУКТУРА</a:t>
            </a:r>
            <a:endParaRPr lang="ru-RU" sz="1600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881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6E5D720-B297-4218-92DE-55380B145463}"/>
              </a:ext>
            </a:extLst>
          </p:cNvPr>
          <p:cNvSpPr txBox="1"/>
          <p:nvPr/>
        </p:nvSpPr>
        <p:spPr>
          <a:xfrm>
            <a:off x="4723985" y="5838933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здоровье сохраняй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FB084DD6-2853-47B4-9849-75A2ED07D50E}"/>
              </a:ext>
            </a:extLst>
          </p:cNvPr>
          <p:cNvSpPr/>
          <p:nvPr/>
        </p:nvSpPr>
        <p:spPr>
          <a:xfrm rot="18900000">
            <a:off x="4050687" y="3877180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3DFDAEE6-CEDD-48B5-85B8-9FB9006FAA4A}"/>
              </a:ext>
            </a:extLst>
          </p:cNvPr>
          <p:cNvSpPr/>
          <p:nvPr/>
        </p:nvSpPr>
        <p:spPr>
          <a:xfrm rot="18900000">
            <a:off x="8039960" y="2964624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4CD267B8-2636-4B59-A9CD-EBA95F11450A}"/>
              </a:ext>
            </a:extLst>
          </p:cNvPr>
          <p:cNvSpPr/>
          <p:nvPr/>
        </p:nvSpPr>
        <p:spPr>
          <a:xfrm rot="18900000">
            <a:off x="6707217" y="3859338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A69FD99D-DEF0-4E6F-946B-03319BE8551A}"/>
              </a:ext>
            </a:extLst>
          </p:cNvPr>
          <p:cNvSpPr/>
          <p:nvPr/>
        </p:nvSpPr>
        <p:spPr>
          <a:xfrm rot="18900000">
            <a:off x="5374472" y="2964624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08293EB2-195D-4864-9DDB-6779B3BC88C0}"/>
              </a:ext>
            </a:extLst>
          </p:cNvPr>
          <p:cNvSpPr/>
          <p:nvPr/>
        </p:nvSpPr>
        <p:spPr>
          <a:xfrm rot="18900000">
            <a:off x="9438179" y="3859338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A3AEF93-6F5B-45BA-AAD7-6AEB92881092}"/>
              </a:ext>
            </a:extLst>
          </p:cNvPr>
          <p:cNvCxnSpPr>
            <a:cxnSpLocks/>
          </p:cNvCxnSpPr>
          <p:nvPr/>
        </p:nvCxnSpPr>
        <p:spPr>
          <a:xfrm flipV="1">
            <a:off x="4737954" y="2827545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A2DB6F42-571A-48EA-ADDA-C4CD677DB3FB}"/>
              </a:ext>
            </a:extLst>
          </p:cNvPr>
          <p:cNvCxnSpPr>
            <a:cxnSpLocks/>
          </p:cNvCxnSpPr>
          <p:nvPr/>
        </p:nvCxnSpPr>
        <p:spPr>
          <a:xfrm flipV="1">
            <a:off x="7403442" y="2827545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C4AB317C-A857-4F0D-9CF1-994089AB5FA8}"/>
              </a:ext>
            </a:extLst>
          </p:cNvPr>
          <p:cNvCxnSpPr>
            <a:cxnSpLocks/>
          </p:cNvCxnSpPr>
          <p:nvPr/>
        </p:nvCxnSpPr>
        <p:spPr>
          <a:xfrm flipV="1">
            <a:off x="10134404" y="2827545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D642CA83-79D6-4482-A1B2-A856FDEF6C96}"/>
              </a:ext>
            </a:extLst>
          </p:cNvPr>
          <p:cNvCxnSpPr>
            <a:cxnSpLocks/>
          </p:cNvCxnSpPr>
          <p:nvPr/>
        </p:nvCxnSpPr>
        <p:spPr>
          <a:xfrm>
            <a:off x="6070697" y="4555563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BC33C6A7-FE07-49F0-90E5-00EA27D26BEA}"/>
              </a:ext>
            </a:extLst>
          </p:cNvPr>
          <p:cNvCxnSpPr>
            <a:cxnSpLocks/>
          </p:cNvCxnSpPr>
          <p:nvPr/>
        </p:nvCxnSpPr>
        <p:spPr>
          <a:xfrm>
            <a:off x="8736185" y="4555563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71D733C-885D-4BB5-92D2-A672662746E5}"/>
              </a:ext>
            </a:extLst>
          </p:cNvPr>
          <p:cNvSpPr txBox="1"/>
          <p:nvPr/>
        </p:nvSpPr>
        <p:spPr>
          <a:xfrm>
            <a:off x="3144412" y="2031423"/>
            <a:ext cx="3187091" cy="492445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ЗНАНИЕ:</a:t>
            </a:r>
          </a:p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КАЧЕСТВО И ОБЪЕКТИВНОСТЬ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A0CE2EB-94FF-4D2D-AB09-C64C70261954}"/>
              </a:ext>
            </a:extLst>
          </p:cNvPr>
          <p:cNvSpPr txBox="1"/>
          <p:nvPr/>
        </p:nvSpPr>
        <p:spPr>
          <a:xfrm>
            <a:off x="6632768" y="2029275"/>
            <a:ext cx="1468671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ТВОРЧЕСТВО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85C0075D-7ED0-47FE-817B-D5E69138ECD3}"/>
              </a:ext>
            </a:extLst>
          </p:cNvPr>
          <p:cNvSpPr txBox="1"/>
          <p:nvPr/>
        </p:nvSpPr>
        <p:spPr>
          <a:xfrm>
            <a:off x="9086296" y="2021135"/>
            <a:ext cx="2058576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ПРОФОРИЕНТАЦИЯ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F5A9521-9F52-4BFE-BCE0-9A6A3D38A404}"/>
              </a:ext>
            </a:extLst>
          </p:cNvPr>
          <p:cNvSpPr txBox="1"/>
          <p:nvPr/>
        </p:nvSpPr>
        <p:spPr>
          <a:xfrm>
            <a:off x="5464835" y="5496474"/>
            <a:ext cx="1217000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ЗДОРОВЬЕ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FB44221-0AA1-486B-8FBD-E20A5E8D80F0}"/>
              </a:ext>
            </a:extLst>
          </p:cNvPr>
          <p:cNvSpPr txBox="1"/>
          <p:nvPr/>
        </p:nvSpPr>
        <p:spPr>
          <a:xfrm>
            <a:off x="7987249" y="5496474"/>
            <a:ext cx="1511952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ВОСПИТАНИЕ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C7BD3C4-2E8F-4E1C-97CA-9DAB7DE5D15A}"/>
              </a:ext>
            </a:extLst>
          </p:cNvPr>
          <p:cNvSpPr txBox="1"/>
          <p:nvPr/>
        </p:nvSpPr>
        <p:spPr>
          <a:xfrm>
            <a:off x="3429050" y="2427395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знание добывай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BF79AC4-603C-4E46-94CC-114ADBB1BF8C}"/>
              </a:ext>
            </a:extLst>
          </p:cNvPr>
          <p:cNvSpPr txBox="1"/>
          <p:nvPr/>
        </p:nvSpPr>
        <p:spPr>
          <a:xfrm>
            <a:off x="6089466" y="2392497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талант развивай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6D52B28-FDCE-431B-A0B7-21D9A0F396F4}"/>
              </a:ext>
            </a:extLst>
          </p:cNvPr>
          <p:cNvSpPr txBox="1"/>
          <p:nvPr/>
        </p:nvSpPr>
        <p:spPr>
          <a:xfrm>
            <a:off x="7450145" y="5838934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традиции храни и создавай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D828744E-9162-4B29-9B02-0AE9BAAD6A79}"/>
              </a:ext>
            </a:extLst>
          </p:cNvPr>
          <p:cNvSpPr txBox="1"/>
          <p:nvPr/>
        </p:nvSpPr>
        <p:spPr>
          <a:xfrm>
            <a:off x="8778307" y="2398705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профессию выбирай</a:t>
            </a:r>
          </a:p>
        </p:txBody>
      </p:sp>
      <p:pic>
        <p:nvPicPr>
          <p:cNvPr id="109" name="Рисунок 108" descr="Социальная сеть">
            <a:extLst>
              <a:ext uri="{FF2B5EF4-FFF2-40B4-BE49-F238E27FC236}">
                <a16:creationId xmlns="" xmlns:a16="http://schemas.microsoft.com/office/drawing/2014/main" id="{9B5E9182-A1AA-474E-B488-94D8E8AAD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83204" y="4176429"/>
            <a:ext cx="758268" cy="758268"/>
          </a:xfrm>
          <a:prstGeom prst="rect">
            <a:avLst/>
          </a:prstGeom>
        </p:spPr>
      </p:pic>
      <p:pic>
        <p:nvPicPr>
          <p:cNvPr id="128" name="Рисунок 127" descr="Сердце">
            <a:extLst>
              <a:ext uri="{FF2B5EF4-FFF2-40B4-BE49-F238E27FC236}">
                <a16:creationId xmlns="" xmlns:a16="http://schemas.microsoft.com/office/drawing/2014/main" id="{6E6FFA2C-6669-48D6-ACD2-EECA289C2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05760" y="3297953"/>
            <a:ext cx="725796" cy="725795"/>
          </a:xfrm>
          <a:prstGeom prst="rect">
            <a:avLst/>
          </a:prstGeom>
        </p:spPr>
      </p:pic>
      <p:pic>
        <p:nvPicPr>
          <p:cNvPr id="152" name="Рисунок 151" descr="Скрипичный ключ">
            <a:extLst>
              <a:ext uri="{FF2B5EF4-FFF2-40B4-BE49-F238E27FC236}">
                <a16:creationId xmlns="" xmlns:a16="http://schemas.microsoft.com/office/drawing/2014/main" id="{17C6C459-FEAD-4F67-A8FE-3E0B9A585C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7477" y="4123780"/>
            <a:ext cx="899257" cy="899257"/>
          </a:xfrm>
          <a:prstGeom prst="rect">
            <a:avLst/>
          </a:prstGeom>
        </p:spPr>
      </p:pic>
      <p:pic>
        <p:nvPicPr>
          <p:cNvPr id="202" name="Рисунок 201" descr="Академическая шапочка">
            <a:extLst>
              <a:ext uri="{FF2B5EF4-FFF2-40B4-BE49-F238E27FC236}">
                <a16:creationId xmlns="" xmlns:a16="http://schemas.microsoft.com/office/drawing/2014/main" id="{49A2AE2E-20E4-4BDE-ABD7-9E8716796E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324664" y="4149918"/>
            <a:ext cx="826583" cy="826583"/>
          </a:xfrm>
          <a:prstGeom prst="rect">
            <a:avLst/>
          </a:prstGeom>
        </p:spPr>
      </p:pic>
      <p:sp>
        <p:nvSpPr>
          <p:cNvPr id="203" name="Прямоугольник 202">
            <a:extLst>
              <a:ext uri="{FF2B5EF4-FFF2-40B4-BE49-F238E27FC236}">
                <a16:creationId xmlns="" xmlns:a16="http://schemas.microsoft.com/office/drawing/2014/main" id="{9C407536-E2F7-4750-B88A-0E0C2503010F}"/>
              </a:ext>
            </a:extLst>
          </p:cNvPr>
          <p:cNvSpPr/>
          <p:nvPr/>
        </p:nvSpPr>
        <p:spPr>
          <a:xfrm>
            <a:off x="1" y="1150925"/>
            <a:ext cx="3088393" cy="57070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ru-RU"/>
          </a:p>
        </p:txBody>
      </p:sp>
      <p:cxnSp>
        <p:nvCxnSpPr>
          <p:cNvPr id="204" name="Прямая соединительная линия 203">
            <a:extLst>
              <a:ext uri="{FF2B5EF4-FFF2-40B4-BE49-F238E27FC236}">
                <a16:creationId xmlns="" xmlns:a16="http://schemas.microsoft.com/office/drawing/2014/main" id="{4026096F-7B57-4FFE-A271-87F0A4841DB0}"/>
              </a:ext>
            </a:extLst>
          </p:cNvPr>
          <p:cNvCxnSpPr>
            <a:cxnSpLocks/>
          </p:cNvCxnSpPr>
          <p:nvPr/>
        </p:nvCxnSpPr>
        <p:spPr>
          <a:xfrm flipH="1">
            <a:off x="289021" y="1580840"/>
            <a:ext cx="13328" cy="4411981"/>
          </a:xfrm>
          <a:prstGeom prst="line">
            <a:avLst/>
          </a:prstGeom>
          <a:ln w="57150">
            <a:solidFill>
              <a:srgbClr val="3AA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410296" y="1509164"/>
            <a:ext cx="2556116" cy="421654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Принципы школы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: </a:t>
            </a:r>
          </a:p>
          <a:p>
            <a:pPr marL="285751" indent="-285751">
              <a:buBlip>
                <a:blip r:embed="rId11"/>
              </a:buBlip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обеспечение доступности качественного образования и равных возможностей для всех обучающихся</a:t>
            </a:r>
          </a:p>
          <a:p>
            <a:pPr marL="285751" indent="-285751">
              <a:buBlip>
                <a:blip r:embed="rId11"/>
              </a:buBlip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сохранение здоровья и обеспечение безопасности обучающихся</a:t>
            </a:r>
          </a:p>
          <a:p>
            <a:pPr marL="285751" indent="-285751">
              <a:buBlip>
                <a:blip r:embed="rId11"/>
              </a:buBlip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непрерывное совершенствование  качества образования</a:t>
            </a:r>
          </a:p>
          <a:p>
            <a:pPr marL="285751" indent="-285751">
              <a:buBlip>
                <a:blip r:embed="rId11"/>
              </a:buBlip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развитие обучающихся (интеллект, талант, личность)</a:t>
            </a:r>
          </a:p>
          <a:p>
            <a:pPr marL="285751" indent="-285751">
              <a:buBlip>
                <a:blip r:embed="rId11"/>
              </a:buBlip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социализация и выбор жизненного пути обучающихся (мировоззрение, традиции, профессия</a:t>
            </a: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)</a:t>
            </a:r>
            <a:endParaRPr lang="ru-RU" sz="1400" b="1" dirty="0">
              <a:latin typeface="Arial Narrow" panose="020B0606020202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421" y="1444021"/>
            <a:ext cx="4355680" cy="615555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Пять ключей к твоему будущему: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4205" y="99692"/>
            <a:ext cx="11274076" cy="1341496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Просвещения – центр образования, воспитания и просвещения,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объединяющий территориально и духовно детей и взрослых, разные поколения,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профессии, разные социальные группы для обретения смысла жизни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познание, созидание, нравственные ценности для творческого построения будущего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и всех в России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" name="Рисунок 206" descr="Семья с мальчиком">
            <a:extLst>
              <a:ext uri="{FF2B5EF4-FFF2-40B4-BE49-F238E27FC236}">
                <a16:creationId xmlns="" xmlns:a16="http://schemas.microsoft.com/office/drawing/2014/main" id="{67F8D3DF-FFCD-48B0-8209-7D031E11D2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422453" y="3328997"/>
            <a:ext cx="681536" cy="6815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224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8557" y="-15192"/>
            <a:ext cx="6747925" cy="707888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1F377B"/>
                </a:solidFill>
                <a:latin typeface="Calibri" panose="020F0502020204030204"/>
              </a:rPr>
              <a:t>Единое образовательное пространство </a:t>
            </a:r>
            <a:r>
              <a:rPr lang="en-US" sz="2000" b="1" dirty="0" smtClean="0">
                <a:solidFill>
                  <a:srgbClr val="1F377B"/>
                </a:solidFill>
                <a:latin typeface="Calibri" panose="020F0502020204030204"/>
              </a:rPr>
              <a:t/>
            </a:r>
            <a:br>
              <a:rPr lang="en-US" sz="2000" b="1" dirty="0" smtClean="0">
                <a:solidFill>
                  <a:srgbClr val="1F377B"/>
                </a:solidFill>
                <a:latin typeface="Calibri" panose="020F0502020204030204"/>
              </a:rPr>
            </a:br>
            <a:r>
              <a:rPr lang="ru-RU" sz="2000" b="1" dirty="0" smtClean="0">
                <a:solidFill>
                  <a:srgbClr val="1F377B"/>
                </a:solidFill>
                <a:latin typeface="Calibri" panose="020F0502020204030204"/>
              </a:rPr>
              <a:t>(обучение и воспитание): критерии образа будущего</a:t>
            </a:r>
            <a:endParaRPr lang="ru-RU" sz="2000" b="1" dirty="0">
              <a:solidFill>
                <a:srgbClr val="1F377B"/>
              </a:solidFill>
              <a:latin typeface="Calibri" panose="020F0502020204030204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16489" y="3250276"/>
            <a:ext cx="10898374" cy="3542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213454" y="3168921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957465" y="316537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701474" y="3165377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445484" y="3172462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962992" y="3168921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933506" y="3165377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6269" y="3299682"/>
            <a:ext cx="2495170" cy="584777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ЗНАНИЕ: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качество и объективность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8836" y="2749010"/>
            <a:ext cx="1385829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ВОСПИТАНИЕ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5719" y="3367221"/>
            <a:ext cx="1134221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ЗДОРОВЬЕ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42982" y="2749010"/>
            <a:ext cx="1967718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ПРОФОРИЕНТАЦИЯ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017966" y="2670977"/>
            <a:ext cx="1831078" cy="4770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/>
              </a:rPr>
              <a:t>ИНФРАСТРУКТУРА,</a:t>
            </a:r>
          </a:p>
          <a:p>
            <a:pPr algn="ctr">
              <a:lnSpc>
                <a:spcPts val="1500"/>
              </a:lnSpc>
              <a:defRPr/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/>
              </a:rPr>
              <a:t>СОЗДАНИЕ УСЛОВИЙ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34544" y="3367221"/>
            <a:ext cx="1328184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Calibri" panose="020F0502020204030204"/>
              </a:rPr>
              <a:t>ТВОРЧЕСТВО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A7BDF62-93A8-4573-99FB-385FFCCE9778}"/>
              </a:ext>
            </a:extLst>
          </p:cNvPr>
          <p:cNvSpPr txBox="1"/>
          <p:nvPr/>
        </p:nvSpPr>
        <p:spPr>
          <a:xfrm>
            <a:off x="181995" y="3933056"/>
            <a:ext cx="4209398" cy="3631765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Единые примерные рабочие программы, </a:t>
            </a: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единое </a:t>
            </a: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календарно-тематическое планирование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Единые подходы к составлению расписания уроков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>
                <a:solidFill>
                  <a:prstClr val="black"/>
                </a:solidFill>
              </a:rPr>
              <a:t>Объективная </a:t>
            </a:r>
            <a:r>
              <a:rPr lang="ru-RU" sz="1100" dirty="0" err="1">
                <a:solidFill>
                  <a:prstClr val="black"/>
                </a:solidFill>
              </a:rPr>
              <a:t>внутришкольная</a:t>
            </a:r>
            <a:r>
              <a:rPr lang="ru-RU" sz="1100" dirty="0">
                <a:solidFill>
                  <a:prstClr val="black"/>
                </a:solidFill>
              </a:rPr>
              <a:t> система </a:t>
            </a:r>
          </a:p>
          <a:p>
            <a:pPr marL="180974" indent="87313">
              <a:defRPr/>
            </a:pPr>
            <a:r>
              <a:rPr lang="ru-RU" sz="1100" dirty="0">
                <a:solidFill>
                  <a:prstClr val="black"/>
                </a:solidFill>
              </a:rPr>
              <a:t>оценивания (в том числе </a:t>
            </a:r>
            <a:r>
              <a:rPr lang="ru-RU" sz="1100" dirty="0" smtClean="0">
                <a:solidFill>
                  <a:prstClr val="black"/>
                </a:solidFill>
              </a:rPr>
              <a:t>ВПР) 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100" dirty="0">
                <a:solidFill>
                  <a:prstClr val="black"/>
                </a:solidFill>
              </a:rPr>
              <a:t>Единые рекомендации по контрольным работам и домашним заданиям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Единая </a:t>
            </a: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линейка учебников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Примерные углубленные </a:t>
            </a: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программы (с 7 класса)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Внеурочная деятельность (10 часов рекомендованных курсов)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Проектная и </a:t>
            </a: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исследовательская деятельность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Сетевая форма обучения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Наставничество (поддержка молодых учителей)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Специалисты (психолог, мед. сестра и др.)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Методическая служба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Библиотека/</a:t>
            </a:r>
            <a:r>
              <a:rPr lang="ru-RU" sz="1100" dirty="0" err="1">
                <a:solidFill>
                  <a:prstClr val="black"/>
                </a:solidFill>
                <a:latin typeface="Calibri" panose="020F0502020204030204"/>
              </a:rPr>
              <a:t>медиацентр</a:t>
            </a: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indent="-228600">
              <a:buFont typeface="+mj-lt"/>
              <a:buAutoNum type="arabicPeriod" startAt="9"/>
              <a:defRPr/>
            </a:pPr>
            <a:endParaRPr lang="ru-RU" sz="1000" dirty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eriod" startAt="9"/>
              <a:defRPr/>
            </a:pP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  <a:p>
            <a:pPr marL="180974" indent="87313">
              <a:defRPr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4" indent="87313">
              <a:defRPr/>
            </a:pP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4D4AEB3-BDFC-42F8-96A6-912ED77A427D}"/>
              </a:ext>
            </a:extLst>
          </p:cNvPr>
          <p:cNvSpPr txBox="1"/>
          <p:nvPr/>
        </p:nvSpPr>
        <p:spPr>
          <a:xfrm>
            <a:off x="2567608" y="548680"/>
            <a:ext cx="3899611" cy="2246771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Рабочая программа воспитания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Календарный план воспитательной работы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</a:rPr>
              <a:t>Советник по воспитанию 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Штаб воспитательной работы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</a:rPr>
              <a:t>Единые подходы к работе с родительским сообществом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Комната 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детских инициатив/ученического самоуправления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Государственная символика </a:t>
            </a:r>
            <a:r>
              <a:rPr lang="ru-RU" sz="1000" dirty="0">
                <a:solidFill>
                  <a:schemeClr val="tx1"/>
                </a:solidFill>
              </a:rPr>
              <a:t>(флаг, </a:t>
            </a:r>
            <a:r>
              <a:rPr lang="ru-RU" sz="1000" dirty="0" smtClean="0">
                <a:solidFill>
                  <a:schemeClr val="tx1"/>
                </a:solidFill>
              </a:rPr>
              <a:t>герб, гимн)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Ученическое самоуправление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000" dirty="0">
                <a:solidFill>
                  <a:schemeClr val="tx1"/>
                </a:solidFill>
              </a:rPr>
              <a:t>Детские и </a:t>
            </a:r>
            <a:r>
              <a:rPr lang="ru-RU" sz="1000" dirty="0" smtClean="0">
                <a:solidFill>
                  <a:schemeClr val="tx1"/>
                </a:solidFill>
              </a:rPr>
              <a:t>молодежные общественные объединения (РДШ, </a:t>
            </a:r>
            <a:r>
              <a:rPr lang="ru-RU" sz="1000" dirty="0" err="1" smtClean="0">
                <a:solidFill>
                  <a:schemeClr val="tx1"/>
                </a:solidFill>
              </a:rPr>
              <a:t>Юнармия</a:t>
            </a:r>
            <a:r>
              <a:rPr lang="ru-RU" sz="1000" dirty="0" smtClean="0">
                <a:solidFill>
                  <a:schemeClr val="tx1"/>
                </a:solidFill>
              </a:rPr>
              <a:t>, Большая перемена, Орлята России)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Программы краеведения и школьного туризма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Повышение квалификации педагогических работников в сфере воспитания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  <a:cs typeface="Arial" panose="020B0604020202020204" pitchFamily="34" charset="0"/>
              </a:rPr>
              <a:t>Подходы к оценке качества ВР</a:t>
            </a:r>
            <a:endParaRPr lang="ru-RU" sz="1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5065389-394F-4F8C-AAD2-A86CF5EB9ABA}"/>
              </a:ext>
            </a:extLst>
          </p:cNvPr>
          <p:cNvSpPr txBox="1"/>
          <p:nvPr/>
        </p:nvSpPr>
        <p:spPr>
          <a:xfrm>
            <a:off x="4391392" y="3931222"/>
            <a:ext cx="3391793" cy="2431437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>
              <a:defRPr/>
            </a:pPr>
            <a:r>
              <a:rPr lang="ru-RU" sz="1100" dirty="0">
                <a:solidFill>
                  <a:prstClr val="black"/>
                </a:solidFill>
              </a:rPr>
              <a:t>Единые рекомендации по </a:t>
            </a:r>
            <a:r>
              <a:rPr lang="ru-RU" sz="1100" dirty="0" err="1" smtClean="0">
                <a:solidFill>
                  <a:prstClr val="black"/>
                </a:solidFill>
              </a:rPr>
              <a:t>здоровьесбережению</a:t>
            </a:r>
            <a:r>
              <a:rPr lang="ru-RU" sz="1100" dirty="0" smtClean="0">
                <a:solidFill>
                  <a:prstClr val="black"/>
                </a:solidFill>
              </a:rPr>
              <a:t> </a:t>
            </a:r>
            <a:r>
              <a:rPr lang="ru-RU" sz="1100" dirty="0">
                <a:solidFill>
                  <a:prstClr val="black"/>
                </a:solidFill>
              </a:rPr>
              <a:t>в школе, в том числе при занятиях за </a:t>
            </a:r>
            <a:r>
              <a:rPr lang="ru-RU" sz="1100" dirty="0" smtClean="0">
                <a:solidFill>
                  <a:prstClr val="black"/>
                </a:solidFill>
              </a:rPr>
              <a:t>ПК</a:t>
            </a:r>
            <a:endParaRPr lang="ru-RU" sz="1100" dirty="0" smtClean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Среда </a:t>
            </a: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без ПАВ (наркотики, алкоголь, табак)</a:t>
            </a: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ГТО</a:t>
            </a: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</a:rPr>
              <a:t>Летний оздоровительный лагерь (в том числе тематические смены</a:t>
            </a:r>
            <a:r>
              <a:rPr lang="ru-RU" sz="1100" dirty="0" smtClean="0">
                <a:solidFill>
                  <a:prstClr val="black"/>
                </a:solidFill>
              </a:rPr>
              <a:t>)</a:t>
            </a: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Психолого-педагогическая служба (психолог</a:t>
            </a: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, логопед, дефектолог )</a:t>
            </a: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Доступность спортивной инфраструктуры для семей с детьми (во </a:t>
            </a: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внеклассное время)</a:t>
            </a: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Горячее </a:t>
            </a: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питание (единое меню, родительский контроль)</a:t>
            </a:r>
          </a:p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Школьные 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спортивные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команды</a:t>
            </a:r>
            <a:endParaRPr lang="ru-RU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13466" y="507872"/>
            <a:ext cx="2746628" cy="1954383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Система </a:t>
            </a:r>
            <a:r>
              <a:rPr lang="ru-RU" sz="1100" dirty="0" err="1" smtClean="0">
                <a:solidFill>
                  <a:prstClr val="black"/>
                </a:solidFill>
                <a:latin typeface="Calibri" panose="020F0502020204030204"/>
              </a:rPr>
              <a:t>профпроб</a:t>
            </a: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в разных профессиях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Тематические экскурсии и события с участием профессиональных сообществ, бизнеса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Современный модульный курс «Технологии» - платформа технологического образования, кластер формирования метапредметных результатов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Программа «Билет в будущее»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044349" y="-47361"/>
            <a:ext cx="3294612" cy="2631492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Трансформируемое </a:t>
            </a:r>
            <a:r>
              <a:rPr lang="ru-RU" sz="1100" dirty="0">
                <a:solidFill>
                  <a:prstClr val="black"/>
                </a:solidFill>
              </a:rPr>
              <a:t>пространство, , архитектурная доступность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ЦОС (поддержка всех активностей)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Кванториум (Точка роста)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Сцена (театр, конференция, фестиваль)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Школьное кафе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Школьный сад (огород)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Зона отдыха (школа полного дня)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«Белый интернет»,  ограничение использования моб. телефонов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>
                <a:solidFill>
                  <a:prstClr val="black"/>
                </a:solidFill>
              </a:rPr>
              <a:t>Государственно-общественное </a:t>
            </a:r>
            <a:r>
              <a:rPr lang="ru-RU" sz="1100" dirty="0" smtClean="0">
                <a:solidFill>
                  <a:prstClr val="black"/>
                </a:solidFill>
              </a:rPr>
              <a:t>управление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Комплексная безопасность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Единые подходы к штатному расписанию(количество административного персонала на контингент, узкие специалисты)</a:t>
            </a:r>
            <a:endParaRPr lang="ru-RU" sz="1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E06B386-5712-49A0-A7EE-E658DF8902D4}"/>
              </a:ext>
            </a:extLst>
          </p:cNvPr>
          <p:cNvSpPr txBox="1"/>
          <p:nvPr/>
        </p:nvSpPr>
        <p:spPr>
          <a:xfrm>
            <a:off x="7783186" y="3845762"/>
            <a:ext cx="2489278" cy="2231382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>
              <a:defRPr/>
            </a:pPr>
            <a:r>
              <a:rPr lang="ru-RU" sz="1100" dirty="0">
                <a:solidFill>
                  <a:prstClr val="black"/>
                </a:solidFill>
              </a:rPr>
              <a:t>Школа полного </a:t>
            </a:r>
            <a:r>
              <a:rPr lang="ru-RU" sz="1100" dirty="0" smtClean="0">
                <a:solidFill>
                  <a:prstClr val="black"/>
                </a:solidFill>
              </a:rPr>
              <a:t>дня: в</a:t>
            </a: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неурочная </a:t>
            </a: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деятельность и дополнительное </a:t>
            </a: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образование</a:t>
            </a:r>
          </a:p>
          <a:p>
            <a:pPr>
              <a:defRPr/>
            </a:pPr>
            <a:r>
              <a:rPr lang="ru-RU" sz="1100" dirty="0" smtClean="0">
                <a:solidFill>
                  <a:prstClr val="black"/>
                </a:solidFill>
                <a:latin typeface="Calibri" panose="020F0502020204030204"/>
              </a:rPr>
              <a:t>Система </a:t>
            </a:r>
            <a:r>
              <a:rPr lang="ru-RU" sz="1100" dirty="0">
                <a:solidFill>
                  <a:prstClr val="black"/>
                </a:solidFill>
                <a:latin typeface="Calibri" panose="020F0502020204030204"/>
              </a:rPr>
              <a:t>конкурсов, фестивалей, олимпиад, конференций </a:t>
            </a:r>
          </a:p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«Большая перемена»</a:t>
            </a:r>
          </a:p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Школьный хор</a:t>
            </a:r>
          </a:p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Школьный театр</a:t>
            </a:r>
          </a:p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Школьный 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музыкальный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коллектив</a:t>
            </a:r>
          </a:p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Школьный 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пресс-центр (телевидение, газета,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журнал)</a:t>
            </a:r>
          </a:p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Calibri" panose="020F0502020204030204"/>
              </a:rPr>
              <a:t>Школьный музей и музейная педагогика.</a:t>
            </a: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317110" y="3864050"/>
            <a:ext cx="2" cy="1434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780613" y="3638521"/>
            <a:ext cx="0" cy="30882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9266416" y="3678458"/>
            <a:ext cx="4434" cy="10403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056926" y="2552916"/>
            <a:ext cx="0" cy="216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526841" y="2627763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0981111" y="2474599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 descr="Академическая шапочка">
            <a:extLst>
              <a:ext uri="{FF2B5EF4-FFF2-40B4-BE49-F238E27FC236}">
                <a16:creationId xmlns="" xmlns:a16="http://schemas.microsoft.com/office/drawing/2014/main" id="{49A2AE2E-20E4-4BDE-ABD7-9E8716796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95869" y="2480494"/>
            <a:ext cx="587358" cy="587359"/>
          </a:xfrm>
          <a:prstGeom prst="rect">
            <a:avLst/>
          </a:prstGeom>
        </p:spPr>
      </p:pic>
      <p:pic>
        <p:nvPicPr>
          <p:cNvPr id="58" name="Рисунок 57" descr="Семья с мальчиком">
            <a:extLst>
              <a:ext uri="{FF2B5EF4-FFF2-40B4-BE49-F238E27FC236}">
                <a16:creationId xmlns="" xmlns:a16="http://schemas.microsoft.com/office/drawing/2014/main" id="{67F8D3DF-FFCD-48B0-8209-7D031E11D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93707" y="3452681"/>
            <a:ext cx="490226" cy="490225"/>
          </a:xfrm>
          <a:prstGeom prst="rect">
            <a:avLst/>
          </a:prstGeom>
        </p:spPr>
      </p:pic>
      <p:pic>
        <p:nvPicPr>
          <p:cNvPr id="60" name="Рисунок 59" descr="Шестеренки">
            <a:extLst>
              <a:ext uri="{FF2B5EF4-FFF2-40B4-BE49-F238E27FC236}">
                <a16:creationId xmlns="" xmlns:a16="http://schemas.microsoft.com/office/drawing/2014/main" id="{39C15C1E-438C-46F6-9991-952AC48AB1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43913" y="3457158"/>
            <a:ext cx="541895" cy="541895"/>
          </a:xfrm>
          <a:prstGeom prst="rect">
            <a:avLst/>
          </a:prstGeom>
        </p:spPr>
      </p:pic>
      <p:pic>
        <p:nvPicPr>
          <p:cNvPr id="62" name="Рисунок 61" descr="Пользовательская сеть">
            <a:extLst>
              <a:ext uri="{FF2B5EF4-FFF2-40B4-BE49-F238E27FC236}">
                <a16:creationId xmlns="" xmlns:a16="http://schemas.microsoft.com/office/drawing/2014/main" id="{9355418D-4F62-4C94-93FE-96A39727A3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43140" y="3360379"/>
            <a:ext cx="567401" cy="567400"/>
          </a:xfrm>
          <a:prstGeom prst="rect">
            <a:avLst/>
          </a:prstGeom>
        </p:spPr>
      </p:pic>
      <p:pic>
        <p:nvPicPr>
          <p:cNvPr id="37" name="Рисунок 36" descr="Сердце">
            <a:extLst>
              <a:ext uri="{FF2B5EF4-FFF2-40B4-BE49-F238E27FC236}">
                <a16:creationId xmlns="" xmlns:a16="http://schemas.microsoft.com/office/drawing/2014/main" id="{6E6FFA2C-6669-48D6-ACD2-EECA289C2D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512235" y="2600612"/>
            <a:ext cx="547419" cy="547419"/>
          </a:xfrm>
          <a:prstGeom prst="rect">
            <a:avLst/>
          </a:prstGeom>
        </p:spPr>
      </p:pic>
      <p:pic>
        <p:nvPicPr>
          <p:cNvPr id="39" name="Рисунок 38" descr="Скрипичный ключ">
            <a:extLst>
              <a:ext uri="{FF2B5EF4-FFF2-40B4-BE49-F238E27FC236}">
                <a16:creationId xmlns="" xmlns:a16="http://schemas.microsoft.com/office/drawing/2014/main" id="{17C6C459-FEAD-4F67-A8FE-3E0B9A585C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766031" y="2542240"/>
            <a:ext cx="530987" cy="530987"/>
          </a:xfrm>
          <a:prstGeom prst="rect">
            <a:avLst/>
          </a:prstGeom>
        </p:spPr>
      </p:pic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177570821"/>
              </p:ext>
            </p:extLst>
          </p:nvPr>
        </p:nvGraphicFramePr>
        <p:xfrm>
          <a:off x="-473626" y="481611"/>
          <a:ext cx="3617298" cy="237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41" name="Овал 40"/>
          <p:cNvSpPr/>
          <p:nvPr/>
        </p:nvSpPr>
        <p:spPr>
          <a:xfrm>
            <a:off x="100639" y="3194279"/>
            <a:ext cx="162713" cy="1627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10981111" y="4757640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dirty="0" smtClean="0">
                <a:latin typeface="Montserrat SemiBold" charset="-52"/>
                <a:ea typeface="Roboto"/>
                <a:cs typeface="Roboto"/>
              </a:rPr>
              <a:t>Базовый уровень</a:t>
            </a:r>
            <a:endParaRPr lang="ru-RU" altLang="ru-RU" sz="1600" dirty="0">
              <a:latin typeface="Montserrat SemiBold" charset="-52"/>
              <a:ea typeface="Roboto"/>
              <a:cs typeface="Roboto"/>
            </a:endParaRPr>
          </a:p>
        </p:txBody>
      </p:sp>
      <p:pic>
        <p:nvPicPr>
          <p:cNvPr id="43" name="Рисунок 3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10329260" y="4563399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30"/>
          <p:cNvSpPr txBox="1">
            <a:spLocks noChangeArrowheads="1"/>
          </p:cNvSpPr>
          <p:nvPr/>
        </p:nvSpPr>
        <p:spPr bwMode="auto">
          <a:xfrm>
            <a:off x="11060633" y="5352305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dirty="0" smtClean="0">
                <a:latin typeface="Montserrat SemiBold" charset="-52"/>
                <a:ea typeface="Roboto"/>
                <a:cs typeface="Roboto"/>
              </a:rPr>
              <a:t>Средний уровень</a:t>
            </a:r>
            <a:endParaRPr lang="ru-RU" altLang="ru-RU" sz="1600" dirty="0">
              <a:latin typeface="Montserrat SemiBold" charset="-52"/>
              <a:ea typeface="Roboto"/>
              <a:cs typeface="Roboto"/>
            </a:endParaRPr>
          </a:p>
        </p:txBody>
      </p:sp>
      <p:pic>
        <p:nvPicPr>
          <p:cNvPr id="49" name="Рисунок 3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10408782" y="5158064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11060633" y="5898183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dirty="0" smtClean="0">
                <a:latin typeface="Montserrat SemiBold" charset="-52"/>
                <a:ea typeface="Roboto"/>
                <a:cs typeface="Roboto"/>
              </a:rPr>
              <a:t>Полный уровень</a:t>
            </a:r>
            <a:endParaRPr lang="ru-RU" altLang="ru-RU" sz="1600" dirty="0">
              <a:latin typeface="Montserrat SemiBold" charset="-52"/>
              <a:ea typeface="Roboto"/>
              <a:cs typeface="Roboto"/>
            </a:endParaRPr>
          </a:p>
        </p:txBody>
      </p:sp>
      <p:pic>
        <p:nvPicPr>
          <p:cNvPr id="53" name="Рисунок 3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10408782" y="5703942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780919" y="6433920"/>
            <a:ext cx="227116" cy="366898"/>
          </a:xfrm>
        </p:spPr>
        <p:txBody>
          <a:bodyPr/>
          <a:lstStyle/>
          <a:p>
            <a:fld id="{86CB4B4D-7CA3-9044-876B-883B54F8677D}" type="slidenum">
              <a:rPr lang="ru-RU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0782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53" y="0"/>
            <a:ext cx="6857615" cy="6857615"/>
          </a:xfrm>
          <a:custGeom>
            <a:avLst/>
            <a:gdLst/>
            <a:ahLst/>
            <a:cxnLst/>
            <a:rect l="l" t="t" r="r" b="b"/>
            <a:pathLst>
              <a:path w="11308715" h="11308715">
                <a:moveTo>
                  <a:pt x="11308556" y="0"/>
                </a:moveTo>
                <a:lnTo>
                  <a:pt x="0" y="11308556"/>
                </a:lnTo>
                <a:lnTo>
                  <a:pt x="11308556" y="11308556"/>
                </a:lnTo>
                <a:lnTo>
                  <a:pt x="11308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8317" y="344405"/>
            <a:ext cx="6734976" cy="33985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395" b="1" spc="45" dirty="0">
                <a:solidFill>
                  <a:srgbClr val="031B83"/>
                </a:solidFill>
                <a:latin typeface="Verdana"/>
                <a:cs typeface="Verdana"/>
              </a:rPr>
              <a:t>Знание: качество и объективность</a:t>
            </a:r>
            <a:endParaRPr sz="2395" b="1" spc="45" dirty="0">
              <a:solidFill>
                <a:srgbClr val="031B83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7625" y="822624"/>
            <a:ext cx="4823134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 smtClean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0806" y="1049666"/>
            <a:ext cx="1828287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БАЗОВЫЙ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44047" y="1389438"/>
            <a:ext cx="10522707" cy="4737204"/>
          </a:xfrm>
          <a:custGeom>
            <a:avLst/>
            <a:gdLst/>
            <a:ahLst/>
            <a:cxnLst/>
            <a:rect l="l" t="t" r="r" b="b"/>
            <a:pathLst>
              <a:path w="17360900" h="1701165">
                <a:moveTo>
                  <a:pt x="0" y="1700963"/>
                </a:moveTo>
                <a:lnTo>
                  <a:pt x="17360727" y="1700963"/>
                </a:lnTo>
                <a:lnTo>
                  <a:pt x="17360727" y="0"/>
                </a:lnTo>
                <a:lnTo>
                  <a:pt x="0" y="0"/>
                </a:lnTo>
                <a:lnTo>
                  <a:pt x="0" y="17009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rtlCol="0"/>
          <a:lstStyle/>
          <a:p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endParaRPr sz="1092" dirty="0">
              <a:solidFill>
                <a:prstClr val="black"/>
              </a:solidFill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489157" y="1257235"/>
            <a:ext cx="11269306" cy="221677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635875"/>
              <a:ext cx="17221201" cy="2959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69165" y="104966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1201"/>
              </a:lnSpc>
              <a:spcBef>
                <a:spcPts val="58"/>
              </a:spcBef>
            </a:pPr>
            <a:r>
              <a:rPr lang="ru-RU" sz="1001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4986" y="104966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ru-RU" sz="1001" b="1" spc="-24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73532" y="887574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9" name="object 45"/>
          <p:cNvSpPr txBox="1"/>
          <p:nvPr/>
        </p:nvSpPr>
        <p:spPr>
          <a:xfrm>
            <a:off x="593424" y="3438113"/>
            <a:ext cx="3558360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Bef>
                <a:spcPts val="555"/>
              </a:spcBef>
            </a:pP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Bef>
                <a:spcPts val="555"/>
              </a:spcBef>
            </a:pP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Bef>
                <a:spcPts val="555"/>
              </a:spcBef>
            </a:pPr>
            <a:r>
              <a:rPr lang="ru-RU" sz="1001" b="1" spc="-45" dirty="0">
                <a:solidFill>
                  <a:srgbClr val="F44336"/>
                </a:solidFill>
                <a:latin typeface="Tahoma"/>
                <a:cs typeface="Tahoma"/>
              </a:rPr>
              <a:t>  </a:t>
            </a:r>
            <a:endParaRPr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49" name="Группа 55"/>
          <p:cNvGrpSpPr/>
          <p:nvPr/>
        </p:nvGrpSpPr>
        <p:grpSpPr>
          <a:xfrm>
            <a:off x="7209352" y="887574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945172" y="887574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sp>
        <p:nvSpPr>
          <p:cNvPr id="64" name="object 45"/>
          <p:cNvSpPr txBox="1"/>
          <p:nvPr/>
        </p:nvSpPr>
        <p:spPr>
          <a:xfrm>
            <a:off x="335360" y="1484784"/>
            <a:ext cx="4752528" cy="7007669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Рабочие программы по учебным предметам 1-11 </a:t>
            </a:r>
            <a:r>
              <a:rPr lang="ru-RU" sz="950" spc="-21" dirty="0" err="1">
                <a:solidFill>
                  <a:srgbClr val="031B83"/>
                </a:solidFill>
                <a:latin typeface="Tahoma"/>
                <a:cs typeface="Tahoma"/>
              </a:rPr>
              <a:t>кл</a:t>
            </a: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. (+методические рекомендации, онлайн-конструктор)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Рабочие программы по учебным предметам для ООО и СОО (методические рекомендации) (углубленный уровень)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Единое календарно - тематическое планирование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Рабочие программы по внеурочной деятельности (+методические рекомендации)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Типовое положение  по внутренней системе оценки качества образования (методические рекомендации)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Единые рекомендации по контрольным работам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Единая линейка учебников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Методические рекомендации по материально-техническому обеспечению  реализации ФГОС (наличие предметных классов, лабораторного оборудования, мобильных классов)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Методические рекомендации по реализации сетевой формы обучения (методические рекомендации)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Методические рекомендации по созданию и функционированию  школьного библиотечного информационного центр а  (инфраструктурный лист)</a:t>
            </a: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предлагаем перенести в кадровое обеспечение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endParaRPr lang="ru-RU" sz="95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endParaRPr lang="en-US" sz="950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endParaRPr lang="en-US" sz="95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endParaRPr lang="ru-RU" sz="95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endParaRPr lang="en-US" sz="950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179151" indent="-171450">
              <a:lnSpc>
                <a:spcPct val="150000"/>
              </a:lnSpc>
              <a:spcBef>
                <a:spcPts val="555"/>
              </a:spcBef>
              <a:buFont typeface="Wingdings" panose="05000000000000000000" pitchFamily="2" charset="2"/>
              <a:buChar char="§"/>
            </a:pPr>
            <a:endParaRPr lang="en-US" sz="950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179151" indent="-171450">
              <a:lnSpc>
                <a:spcPct val="150000"/>
              </a:lnSpc>
              <a:spcBef>
                <a:spcPts val="555"/>
              </a:spcBef>
              <a:buFont typeface="Wingdings" panose="05000000000000000000" pitchFamily="2" charset="2"/>
              <a:buChar char="§"/>
            </a:pPr>
            <a:r>
              <a:rPr lang="ru-RU" sz="950" b="1" spc="-45" dirty="0">
                <a:solidFill>
                  <a:srgbClr val="F44336"/>
                </a:solidFill>
                <a:latin typeface="Tahoma"/>
                <a:cs typeface="Tahoma"/>
              </a:rPr>
              <a:t>  </a:t>
            </a:r>
            <a:endParaRPr sz="95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5" name="object 24"/>
          <p:cNvSpPr/>
          <p:nvPr/>
        </p:nvSpPr>
        <p:spPr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90" name="object 45"/>
          <p:cNvSpPr txBox="1"/>
          <p:nvPr/>
        </p:nvSpPr>
        <p:spPr>
          <a:xfrm>
            <a:off x="4733241" y="1536568"/>
            <a:ext cx="2125556" cy="5310923"/>
          </a:xfrm>
          <a:prstGeom prst="rect">
            <a:avLst/>
          </a:prstGeom>
          <a:ln>
            <a:noFill/>
          </a:ln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–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4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12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не менее 3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часов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4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базовый уровень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en-US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Обеспеченность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не менее 3 предметов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8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92" name="object 45"/>
          <p:cNvSpPr txBox="1"/>
          <p:nvPr/>
        </p:nvSpPr>
        <p:spPr>
          <a:xfrm>
            <a:off x="7113422" y="1593437"/>
            <a:ext cx="2125556" cy="538389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не менее 1 профиля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5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не менее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5 часов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182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базовый и углубленный уровни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Обеспеченность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по всем предметам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94" name="object 45"/>
          <p:cNvSpPr txBox="1"/>
          <p:nvPr/>
        </p:nvSpPr>
        <p:spPr>
          <a:xfrm>
            <a:off x="9480376" y="1556792"/>
            <a:ext cx="2253398" cy="544474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не менее 2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профилей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4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4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до 10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часов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7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базовый и углубленный уровни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Обеспеченность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по всем предметам, конвергентные лаборатории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</a:pPr>
            <a:endParaRPr lang="ru-RU" sz="1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98" name="object 45"/>
          <p:cNvSpPr txBox="1"/>
          <p:nvPr/>
        </p:nvSpPr>
        <p:spPr>
          <a:xfrm>
            <a:off x="4871864" y="3212046"/>
            <a:ext cx="1848311" cy="22517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b="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8806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 bwMode="auto">
          <a:xfrm>
            <a:off x="427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5" name="object 4"/>
          <p:cNvSpPr/>
          <p:nvPr/>
        </p:nvSpPr>
        <p:spPr bwMode="auto">
          <a:xfrm>
            <a:off x="11556617" y="6222563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ECEFF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6" name="object 10"/>
          <p:cNvSpPr txBox="1">
            <a:spLocks noGrp="1"/>
          </p:cNvSpPr>
          <p:nvPr>
            <p:ph type="title"/>
          </p:nvPr>
        </p:nvSpPr>
        <p:spPr bwMode="auto">
          <a:xfrm>
            <a:off x="828316" y="344053"/>
            <a:ext cx="7787963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defRPr/>
            </a:pPr>
            <a:r>
              <a:rPr lang="ru-RU" sz="2400" b="1" spc="45">
                <a:solidFill>
                  <a:srgbClr val="031B83"/>
                </a:solidFill>
              </a:rPr>
              <a:t>Инклюзивное образовательное пространство</a:t>
            </a:r>
            <a:endParaRPr sz="2400" b="1" spc="45">
              <a:solidFill>
                <a:srgbClr val="031B83"/>
              </a:solidFill>
            </a:endParaRPr>
          </a:p>
        </p:txBody>
      </p:sp>
      <p:sp>
        <p:nvSpPr>
          <p:cNvPr id="7" name="object 12"/>
          <p:cNvSpPr txBox="1"/>
          <p:nvPr/>
        </p:nvSpPr>
        <p:spPr bwMode="auto">
          <a:xfrm>
            <a:off x="551070" y="926860"/>
            <a:ext cx="9395977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2"/>
              </a:spcBef>
              <a:defRPr/>
            </a:pPr>
            <a:r>
              <a:rPr lang="ru-RU" sz="1500" spc="85">
                <a:solidFill>
                  <a:srgbClr val="031B83"/>
                </a:solidFill>
                <a:latin typeface="Tahoma"/>
                <a:cs typeface="Tahoma"/>
              </a:rPr>
              <a:t>Доступность образовательной среды</a:t>
            </a:r>
            <a:endParaRPr lang="ru-RU" sz="1500" b="1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13"/>
          <p:cNvSpPr txBox="1"/>
          <p:nvPr/>
        </p:nvSpPr>
        <p:spPr bwMode="auto">
          <a:xfrm>
            <a:off x="4940806" y="1049666"/>
            <a:ext cx="1828287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r">
              <a:spcBef>
                <a:spcPts val="58"/>
              </a:spcBef>
              <a:defRPr/>
            </a:pP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БАЗОВЫЙ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2" name="object 20"/>
          <p:cNvSpPr txBox="1"/>
          <p:nvPr/>
        </p:nvSpPr>
        <p:spPr bwMode="auto">
          <a:xfrm>
            <a:off x="9469165" y="104966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r">
              <a:lnSpc>
                <a:spcPts val="1201"/>
              </a:lnSpc>
              <a:spcBef>
                <a:spcPts val="58"/>
              </a:spcBef>
              <a:defRPr/>
            </a:pPr>
            <a:r>
              <a:rPr lang="ru-RU" sz="1000" b="1" spc="-27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21"/>
          <p:cNvSpPr txBox="1"/>
          <p:nvPr/>
        </p:nvSpPr>
        <p:spPr bwMode="auto">
          <a:xfrm>
            <a:off x="7204986" y="104966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r">
              <a:spcBef>
                <a:spcPts val="58"/>
              </a:spcBef>
              <a:defRPr/>
            </a:pPr>
            <a:r>
              <a:rPr lang="ru-RU" sz="1000" b="1" spc="-23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 bwMode="auto">
          <a:xfrm>
            <a:off x="9904280" y="887574"/>
            <a:ext cx="1659113" cy="123671"/>
            <a:chOff x="9465679" y="2607490"/>
            <a:chExt cx="2736000" cy="203942"/>
          </a:xfrm>
        </p:grpSpPr>
        <p:sp>
          <p:nvSpPr>
            <p:cNvPr id="15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6" name="object 33"/>
            <p:cNvSpPr/>
            <p:nvPr/>
          </p:nvSpPr>
          <p:spPr bwMode="auto"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pic>
        <p:nvPicPr>
          <p:cNvPr id="17" name="object 16"/>
          <p:cNvPicPr/>
          <p:nvPr/>
        </p:nvPicPr>
        <p:blipFill>
          <a:blip r:embed="rId3"/>
          <a:stretch/>
        </p:blipFill>
        <p:spPr bwMode="auto"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21" name="object 45"/>
          <p:cNvSpPr txBox="1"/>
          <p:nvPr/>
        </p:nvSpPr>
        <p:spPr bwMode="auto">
          <a:xfrm>
            <a:off x="558578" y="4869160"/>
            <a:ext cx="4013422" cy="8405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</a:rPr>
              <a:t>Обеспечение повышением квалификации, переподготовкой, дополнительным профессиональным образованием педагогического коллектива</a:t>
            </a:r>
            <a:endParaRPr dirty="0"/>
          </a:p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</a:rPr>
              <a:t>Участие специалистов образовательной организации в семинарах, тренингах и др. 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5" name="object 45"/>
          <p:cNvSpPr txBox="1"/>
          <p:nvPr/>
        </p:nvSpPr>
        <p:spPr bwMode="auto">
          <a:xfrm>
            <a:off x="527039" y="2964678"/>
            <a:ext cx="4272817" cy="8405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1450" indent="-171450">
              <a:buSzPct val="100000"/>
              <a:buFont typeface="Wingdings"/>
              <a:buChar char="§"/>
              <a:defRPr/>
            </a:pPr>
            <a:r>
              <a:rPr lang="ru-RU" sz="1000">
                <a:solidFill>
                  <a:srgbClr val="002060"/>
                </a:solidFill>
                <a:ea typeface="Tahoma"/>
                <a:cs typeface="Tahoma"/>
              </a:rPr>
              <a:t>Наличие адаптированных основных  общеобразовательных программ</a:t>
            </a:r>
            <a:endParaRPr lang="en-US" sz="1000">
              <a:solidFill>
                <a:srgbClr val="002060"/>
              </a:solidFill>
              <a:ea typeface="Tahoma"/>
              <a:cs typeface="Tahoma"/>
            </a:endParaRPr>
          </a:p>
          <a:p>
            <a:pPr marL="171450" indent="-171450">
              <a:buSzPct val="100000"/>
              <a:buFont typeface="Wingdings"/>
              <a:buChar char="§"/>
              <a:defRPr/>
            </a:pPr>
            <a:r>
              <a:rPr lang="ru-RU" sz="1000">
                <a:solidFill>
                  <a:srgbClr val="002060"/>
                </a:solidFill>
                <a:ea typeface="Tahoma"/>
                <a:cs typeface="Tahoma"/>
              </a:rPr>
              <a:t>Наличие индивидуальных образовательных маршрутов</a:t>
            </a:r>
            <a:endParaRPr/>
          </a:p>
          <a:p>
            <a:pPr marL="171450" indent="-171450">
              <a:buSzPct val="100000"/>
              <a:buFont typeface="Wingdings"/>
              <a:buChar char="§"/>
              <a:defRPr/>
            </a:pPr>
            <a:r>
              <a:rPr lang="ru-RU" sz="1000">
                <a:solidFill>
                  <a:srgbClr val="002060"/>
                </a:solidFill>
              </a:rPr>
              <a:t>Обеспечение информационной открытости содержания инклюзивного образования</a:t>
            </a:r>
          </a:p>
          <a:p>
            <a:pPr algn="just">
              <a:buSzPct val="150000"/>
              <a:buFont typeface="Arial"/>
              <a:buChar char="•"/>
              <a:defRPr/>
            </a:pPr>
            <a:endParaRPr sz="1000">
              <a:solidFill>
                <a:srgbClr val="002060"/>
              </a:solidFill>
              <a:ea typeface="Tahoma"/>
              <a:cs typeface="Tahoma"/>
            </a:endParaRPr>
          </a:p>
        </p:txBody>
      </p:sp>
      <p:sp>
        <p:nvSpPr>
          <p:cNvPr id="29" name="object 45"/>
          <p:cNvSpPr txBox="1"/>
          <p:nvPr/>
        </p:nvSpPr>
        <p:spPr bwMode="auto">
          <a:xfrm>
            <a:off x="551069" y="3654295"/>
            <a:ext cx="4536819" cy="128687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>
                <a:solidFill>
                  <a:srgbClr val="002060"/>
                </a:solidFill>
                <a:ea typeface="Tahoma"/>
                <a:cs typeface="Tahoma"/>
              </a:rPr>
              <a:t>Обеспеченность учебниками, учебными пособиями, дидактическими материалами</a:t>
            </a:r>
            <a:endParaRPr lang="en-US" sz="1000">
              <a:solidFill>
                <a:srgbClr val="002060"/>
              </a:solidFill>
              <a:ea typeface="Tahoma"/>
              <a:cs typeface="Tahoma"/>
            </a:endParaRPr>
          </a:p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>
                <a:solidFill>
                  <a:srgbClr val="002060"/>
                </a:solidFill>
                <a:ea typeface="Tahoma"/>
                <a:cs typeface="Tahoma"/>
              </a:rPr>
              <a:t>Наличие специальных технических средств обучения </a:t>
            </a:r>
            <a:endParaRPr/>
          </a:p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>
                <a:solidFill>
                  <a:srgbClr val="002060"/>
                </a:solidFill>
                <a:ea typeface="Tahoma"/>
                <a:cs typeface="Tahoma"/>
              </a:rPr>
              <a:t>Наличие технологий/средств электронного обучения и дистанционных образовательных технологий, учитывающее особые образовательные потребности </a:t>
            </a:r>
            <a:endParaRPr/>
          </a:p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>
                <a:solidFill>
                  <a:srgbClr val="002060"/>
                </a:solidFill>
              </a:rPr>
              <a:t>Обеспечение доступности архитектурной среды</a:t>
            </a:r>
          </a:p>
          <a:p>
            <a:pPr marL="7701" algn="just">
              <a:spcAft>
                <a:spcPts val="606"/>
              </a:spcAft>
              <a:buSzPct val="150000"/>
              <a:buFont typeface="Arial"/>
              <a:buChar char="•"/>
              <a:defRPr/>
            </a:pPr>
            <a:endParaRPr lang="en-US" sz="900" spc="-45">
              <a:solidFill>
                <a:srgbClr val="002060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30" name="Группа 55"/>
          <p:cNvGrpSpPr/>
          <p:nvPr/>
        </p:nvGrpSpPr>
        <p:grpSpPr bwMode="auto">
          <a:xfrm>
            <a:off x="7640100" y="887574"/>
            <a:ext cx="1659113" cy="123671"/>
            <a:chOff x="9465679" y="2607490"/>
            <a:chExt cx="2736000" cy="203942"/>
          </a:xfrm>
        </p:grpSpPr>
        <p:sp>
          <p:nvSpPr>
            <p:cNvPr id="31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2" name="object 33"/>
            <p:cNvSpPr/>
            <p:nvPr/>
          </p:nvSpPr>
          <p:spPr bwMode="auto">
            <a:xfrm>
              <a:off x="10761078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Группа 55"/>
          <p:cNvGrpSpPr/>
          <p:nvPr/>
        </p:nvGrpSpPr>
        <p:grpSpPr bwMode="auto">
          <a:xfrm>
            <a:off x="5375920" y="887574"/>
            <a:ext cx="1659113" cy="123671"/>
            <a:chOff x="9465679" y="2607490"/>
            <a:chExt cx="2736000" cy="203942"/>
          </a:xfrm>
        </p:grpSpPr>
        <p:sp>
          <p:nvSpPr>
            <p:cNvPr id="34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5" name="object 33"/>
            <p:cNvSpPr/>
            <p:nvPr/>
          </p:nvSpPr>
          <p:spPr bwMode="auto"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sp>
        <p:nvSpPr>
          <p:cNvPr id="36" name="object 45"/>
          <p:cNvSpPr txBox="1"/>
          <p:nvPr/>
        </p:nvSpPr>
        <p:spPr bwMode="auto">
          <a:xfrm>
            <a:off x="559538" y="1398259"/>
            <a:ext cx="4358265" cy="153309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1450" indent="-171450">
              <a:buFont typeface="Wingdings"/>
              <a:buChar char="§"/>
              <a:defRPr/>
            </a:pPr>
            <a:r>
              <a:rPr lang="ru-RU" sz="950">
                <a:solidFill>
                  <a:srgbClr val="002060"/>
                </a:solidFill>
              </a:rPr>
              <a:t>Наличие программы, плана мероприятий по развитию инклюзивного образования </a:t>
            </a:r>
          </a:p>
          <a:p>
            <a:pPr marL="171450" indent="-171450">
              <a:buFont typeface="Wingdings"/>
              <a:buChar char="§"/>
              <a:defRPr/>
            </a:pPr>
            <a:r>
              <a:rPr lang="ru-RU" sz="950">
                <a:solidFill>
                  <a:srgbClr val="002060"/>
                </a:solidFill>
              </a:rPr>
              <a:t>Наличие локальных нормативных актов по организации получения образования обучающимися с ОВЗ, с инвалидностью</a:t>
            </a:r>
            <a:endParaRPr/>
          </a:p>
          <a:p>
            <a:pPr marL="171450" indent="-171450">
              <a:buFont typeface="Wingdings"/>
              <a:buChar char="§"/>
              <a:defRPr/>
            </a:pPr>
            <a:r>
              <a:rPr lang="ru-RU" sz="950">
                <a:solidFill>
                  <a:srgbClr val="002060"/>
                </a:solidFill>
              </a:rPr>
              <a:t>Наличие паспорта доступности образовательной организации в соответствии с приказом Минобрнауки России от 9 ноября 2015 г. №1309</a:t>
            </a:r>
            <a:endParaRPr/>
          </a:p>
          <a:p>
            <a:pPr marL="171450" indent="-171450">
              <a:buFont typeface="Wingdings"/>
              <a:buChar char="§"/>
              <a:defRPr/>
            </a:pPr>
            <a:r>
              <a:rPr lang="ru-RU" sz="950">
                <a:solidFill>
                  <a:srgbClr val="002060"/>
                </a:solidFill>
              </a:rPr>
              <a:t>Использование специальных образовательных программ и методов обучения и воспитания</a:t>
            </a:r>
          </a:p>
          <a:p>
            <a:pPr marL="171450" indent="-171450">
              <a:buFont typeface="Wingdings"/>
              <a:buChar char="§"/>
              <a:defRPr/>
            </a:pPr>
            <a:r>
              <a:rPr lang="ru-RU" sz="950">
                <a:solidFill>
                  <a:srgbClr val="002060"/>
                </a:solidFill>
              </a:rPr>
              <a:t>Предоставление услуг специалистов, оказывающих обучающимся необходимую психолого-педагогическую, коррекционную, техническую помощь</a:t>
            </a:r>
            <a:endParaRPr/>
          </a:p>
        </p:txBody>
      </p:sp>
      <p:sp>
        <p:nvSpPr>
          <p:cNvPr id="37" name="object 24"/>
          <p:cNvSpPr/>
          <p:nvPr/>
        </p:nvSpPr>
        <p:spPr bwMode="auto"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38" name="object 24"/>
          <p:cNvSpPr/>
          <p:nvPr/>
        </p:nvSpPr>
        <p:spPr bwMode="auto"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39" name="object 24"/>
          <p:cNvSpPr/>
          <p:nvPr/>
        </p:nvSpPr>
        <p:spPr bwMode="auto"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0" name="object 45"/>
          <p:cNvSpPr txBox="1"/>
          <p:nvPr/>
        </p:nvSpPr>
        <p:spPr bwMode="auto">
          <a:xfrm>
            <a:off x="5375920" y="3645024"/>
            <a:ext cx="1848311" cy="1194540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Обеспечение учебниками </a:t>
            </a:r>
            <a:endParaRPr sz="900" dirty="0"/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Класс</a:t>
            </a:r>
            <a:endParaRPr sz="900" dirty="0"/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ПК с доступом в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интернет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sz="800" dirty="0"/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Пандус, навигационные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указатели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с учетом категории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ОВЗ</a:t>
            </a: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41" name="object 45"/>
          <p:cNvSpPr txBox="1"/>
          <p:nvPr/>
        </p:nvSpPr>
        <p:spPr bwMode="auto">
          <a:xfrm>
            <a:off x="7640100" y="4955071"/>
            <a:ext cx="1848311" cy="68670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Не менее 80%</a:t>
            </a:r>
            <a:endParaRPr/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42" name="object 45"/>
          <p:cNvSpPr txBox="1"/>
          <p:nvPr/>
        </p:nvSpPr>
        <p:spPr bwMode="auto">
          <a:xfrm>
            <a:off x="5375920" y="2930978"/>
            <a:ext cx="1848311" cy="60976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 smtClean="0"/>
          </a:p>
          <a:p>
            <a:pPr>
              <a:buSzPct val="150000"/>
              <a:buFont typeface="Wingdings"/>
              <a:buChar char="ü"/>
              <a:defRPr/>
            </a:pPr>
            <a:r>
              <a:rPr lang="ru-RU" sz="1000" b="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 smtClean="0"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отдельные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публикации</a:t>
            </a:r>
            <a:r>
              <a:rPr lang="ru-RU" sz="10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3" name="object 45"/>
          <p:cNvSpPr txBox="1"/>
          <p:nvPr/>
        </p:nvSpPr>
        <p:spPr bwMode="auto">
          <a:xfrm>
            <a:off x="7593892" y="2924944"/>
            <a:ext cx="1848311" cy="60976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информационный блок</a:t>
            </a:r>
            <a:endParaRPr lang="en-US" sz="900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4" name="object 45"/>
          <p:cNvSpPr txBox="1"/>
          <p:nvPr/>
        </p:nvSpPr>
        <p:spPr bwMode="auto">
          <a:xfrm>
            <a:off x="9887479" y="2924944"/>
            <a:ext cx="1848311" cy="60976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отдельная вкладка на сайте</a:t>
            </a:r>
            <a:endParaRPr lang="en-US" sz="900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 bwMode="auto">
          <a:xfrm>
            <a:off x="5356675" y="1527016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с учетом категории ОВЗ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 smtClean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Сетевая форма/дистанционно</a:t>
            </a:r>
            <a:endParaRPr lang="ru-RU" sz="95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46" name="object 45"/>
          <p:cNvSpPr txBox="1"/>
          <p:nvPr/>
        </p:nvSpPr>
        <p:spPr bwMode="auto">
          <a:xfrm>
            <a:off x="7588178" y="3645024"/>
            <a:ext cx="1848311" cy="128687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+ Рабочие тетради </a:t>
            </a:r>
            <a:endParaRPr sz="900" dirty="0"/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+ Дополнительное образование</a:t>
            </a:r>
            <a:endParaRPr sz="900" dirty="0"/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9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sz="800" dirty="0"/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+ </a:t>
            </a:r>
            <a:r>
              <a:rPr lang="ru-RU" sz="900" spc="-21" dirty="0" err="1">
                <a:solidFill>
                  <a:srgbClr val="031B83"/>
                </a:solidFill>
                <a:latin typeface="Tahoma"/>
                <a:cs typeface="Tahoma"/>
              </a:rPr>
              <a:t>Безбарьерная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среда</a:t>
            </a:r>
            <a:endParaRPr lang="en-US" sz="900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en-US" sz="1000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7" name="object 45"/>
          <p:cNvSpPr txBox="1"/>
          <p:nvPr/>
        </p:nvSpPr>
        <p:spPr bwMode="auto">
          <a:xfrm>
            <a:off x="9883517" y="3645024"/>
            <a:ext cx="1848311" cy="110220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+ Дополнительные материалы (интерактивные и пр.) </a:t>
            </a:r>
            <a:endParaRPr sz="900" dirty="0"/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+ Профильные средства</a:t>
            </a:r>
            <a:endParaRPr sz="900" dirty="0"/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+ Интерактивные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панели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sz="100" dirty="0"/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+ Межэтажный подъемник</a:t>
            </a:r>
            <a:endParaRPr lang="en-US" sz="900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8" name="Прямоугольник 68"/>
          <p:cNvSpPr/>
          <p:nvPr/>
        </p:nvSpPr>
        <p:spPr bwMode="auto">
          <a:xfrm>
            <a:off x="9149107" y="6619013"/>
            <a:ext cx="30748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>
                <a:solidFill>
                  <a:srgbClr val="002060"/>
                </a:solidFill>
              </a:rPr>
              <a:t>*</a:t>
            </a:r>
            <a:r>
              <a:rPr lang="ru-RU" sz="900">
                <a:solidFill>
                  <a:srgbClr val="002060"/>
                </a:solidFill>
              </a:rPr>
              <a:t>обучающихся с ОВЗ и инвалидами (детьми-инвалидами) </a:t>
            </a:r>
            <a:endParaRPr/>
          </a:p>
        </p:txBody>
      </p:sp>
      <p:sp>
        <p:nvSpPr>
          <p:cNvPr id="49" name="object 45"/>
          <p:cNvSpPr txBox="1"/>
          <p:nvPr/>
        </p:nvSpPr>
        <p:spPr bwMode="auto">
          <a:xfrm>
            <a:off x="5375920" y="4955071"/>
            <a:ext cx="1848311" cy="68670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Не менее 50%</a:t>
            </a:r>
            <a:endParaRPr/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50" name="object 45"/>
          <p:cNvSpPr txBox="1"/>
          <p:nvPr/>
        </p:nvSpPr>
        <p:spPr bwMode="auto">
          <a:xfrm>
            <a:off x="9883517" y="4955071"/>
            <a:ext cx="1848311" cy="68670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51" name="object 45"/>
          <p:cNvSpPr txBox="1"/>
          <p:nvPr/>
        </p:nvSpPr>
        <p:spPr bwMode="auto">
          <a:xfrm>
            <a:off x="7476631" y="1529063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95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Дистанционно</a:t>
            </a:r>
            <a:endParaRPr lang="ru-RU" sz="950" spc="-21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52" name="object 45"/>
          <p:cNvSpPr txBox="1"/>
          <p:nvPr/>
        </p:nvSpPr>
        <p:spPr bwMode="auto">
          <a:xfrm>
            <a:off x="9693864" y="1529063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95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Специалисты включены в штат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70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90217" y="129353"/>
            <a:ext cx="6734976" cy="61756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pc="45" dirty="0" smtClean="0">
                <a:solidFill>
                  <a:srgbClr val="031B83"/>
                </a:solidFill>
              </a:rPr>
              <a:t>Воспитание</a:t>
            </a:r>
            <a:endParaRPr spc="45" dirty="0">
              <a:solidFill>
                <a:srgbClr val="031B83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045" y="703487"/>
            <a:ext cx="9395977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endParaRPr lang="ru-RU" sz="1486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0806" y="843445"/>
            <a:ext cx="1828287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БАЗОВЫЙ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522777" y="1074476"/>
            <a:ext cx="11002538" cy="218304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635875"/>
              <a:ext cx="17221201" cy="2959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39434" y="803430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1201"/>
              </a:lnSpc>
              <a:spcBef>
                <a:spcPts val="58"/>
              </a:spcBef>
            </a:pPr>
            <a:r>
              <a:rPr lang="ru-RU" sz="1001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65327" y="822479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ru-RU" sz="1001" b="1" spc="-24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27066" y="650855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3" name="object 45"/>
          <p:cNvSpPr txBox="1"/>
          <p:nvPr/>
        </p:nvSpPr>
        <p:spPr>
          <a:xfrm>
            <a:off x="551384" y="3389979"/>
            <a:ext cx="4158697" cy="841110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Проект «Орлята России»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Первичное отделение РДШ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Представительства детских и молодежных общественных объединений (ЮНАРМИЯ, Большая перемена и </a:t>
            </a:r>
            <a:r>
              <a:rPr lang="ru-RU" sz="1001" spc="-21" dirty="0" err="1" smtClean="0">
                <a:solidFill>
                  <a:srgbClr val="031B83"/>
                </a:solidFill>
                <a:latin typeface="Tahoma"/>
                <a:cs typeface="Tahoma"/>
              </a:rPr>
              <a:t>др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)</a:t>
            </a:r>
          </a:p>
        </p:txBody>
      </p:sp>
      <p:sp>
        <p:nvSpPr>
          <p:cNvPr id="74" name="object 45"/>
          <p:cNvSpPr txBox="1"/>
          <p:nvPr/>
        </p:nvSpPr>
        <p:spPr>
          <a:xfrm>
            <a:off x="4894599" y="3415715"/>
            <a:ext cx="1848311" cy="4561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79" name="object 45"/>
          <p:cNvSpPr txBox="1"/>
          <p:nvPr/>
        </p:nvSpPr>
        <p:spPr>
          <a:xfrm>
            <a:off x="551070" y="4190191"/>
            <a:ext cx="3558360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Совет обучающихся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Штаб воспитательной работы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Совет родителей/Совет отцов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grpSp>
        <p:nvGrpSpPr>
          <p:cNvPr id="49" name="Группа 55"/>
          <p:cNvGrpSpPr/>
          <p:nvPr/>
        </p:nvGrpSpPr>
        <p:grpSpPr>
          <a:xfrm>
            <a:off x="7165327" y="658793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940806" y="658793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sp>
        <p:nvSpPr>
          <p:cNvPr id="64" name="object 45"/>
          <p:cNvSpPr txBox="1"/>
          <p:nvPr/>
        </p:nvSpPr>
        <p:spPr>
          <a:xfrm>
            <a:off x="551070" y="1268760"/>
            <a:ext cx="4158697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Рабочая  программа воспитания</a:t>
            </a:r>
            <a:endParaRPr lang="ru-RU" sz="1001" b="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Календарный план воспитательной работы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b="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Программа работы с родителями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5" name="object 24"/>
          <p:cNvSpPr/>
          <p:nvPr/>
        </p:nvSpPr>
        <p:spPr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90" name="object 45"/>
          <p:cNvSpPr txBox="1"/>
          <p:nvPr/>
        </p:nvSpPr>
        <p:spPr>
          <a:xfrm>
            <a:off x="4894599" y="1268760"/>
            <a:ext cx="2125556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    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 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92" name="object 45"/>
          <p:cNvSpPr txBox="1"/>
          <p:nvPr/>
        </p:nvSpPr>
        <p:spPr>
          <a:xfrm>
            <a:off x="7115749" y="2021827"/>
            <a:ext cx="2125556" cy="13799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94" name="object 45"/>
          <p:cNvSpPr txBox="1"/>
          <p:nvPr/>
        </p:nvSpPr>
        <p:spPr>
          <a:xfrm>
            <a:off x="9399759" y="1268760"/>
            <a:ext cx="2125556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   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98" name="object 45"/>
          <p:cNvSpPr txBox="1"/>
          <p:nvPr/>
        </p:nvSpPr>
        <p:spPr>
          <a:xfrm>
            <a:off x="4846206" y="4190191"/>
            <a:ext cx="1848311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103" name="object 45"/>
          <p:cNvSpPr txBox="1"/>
          <p:nvPr/>
        </p:nvSpPr>
        <p:spPr>
          <a:xfrm>
            <a:off x="7080598" y="3389979"/>
            <a:ext cx="1848311" cy="4561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106" name="object 45"/>
          <p:cNvSpPr txBox="1"/>
          <p:nvPr/>
        </p:nvSpPr>
        <p:spPr>
          <a:xfrm>
            <a:off x="9427066" y="3396479"/>
            <a:ext cx="1848311" cy="72556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107" name="object 45"/>
          <p:cNvSpPr txBox="1"/>
          <p:nvPr/>
        </p:nvSpPr>
        <p:spPr>
          <a:xfrm>
            <a:off x="7080598" y="4182067"/>
            <a:ext cx="1848311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 smtClean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108" name="object 45"/>
          <p:cNvSpPr txBox="1"/>
          <p:nvPr/>
        </p:nvSpPr>
        <p:spPr>
          <a:xfrm>
            <a:off x="9439434" y="4225735"/>
            <a:ext cx="1848311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 smtClean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59" name="object 45"/>
          <p:cNvSpPr txBox="1"/>
          <p:nvPr/>
        </p:nvSpPr>
        <p:spPr>
          <a:xfrm>
            <a:off x="564362" y="2021827"/>
            <a:ext cx="4158697" cy="13799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Комплект государственной символики (флаг, герб)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Общая концепция организации внутришкольного пространства</a:t>
            </a:r>
            <a:endParaRPr lang="ru-RU" sz="1001" b="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Бренд (узнаваемый стиль)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Гимн школы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Уголки с государственной символикой в классных кабинетах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err="1" smtClean="0">
                <a:solidFill>
                  <a:srgbClr val="031B83"/>
                </a:solidFill>
                <a:latin typeface="Tahoma"/>
                <a:cs typeface="Tahoma"/>
              </a:rPr>
              <a:t>Медиацентр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(школьное ТВ, школьное радио, школьная газета)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0" name="object 45"/>
          <p:cNvSpPr txBox="1"/>
          <p:nvPr/>
        </p:nvSpPr>
        <p:spPr>
          <a:xfrm>
            <a:off x="7115749" y="1268760"/>
            <a:ext cx="2125556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 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 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1" name="object 45"/>
          <p:cNvSpPr txBox="1"/>
          <p:nvPr/>
        </p:nvSpPr>
        <p:spPr>
          <a:xfrm>
            <a:off x="9407868" y="2021827"/>
            <a:ext cx="2125556" cy="13799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2" name="object 45"/>
          <p:cNvSpPr txBox="1"/>
          <p:nvPr/>
        </p:nvSpPr>
        <p:spPr>
          <a:xfrm>
            <a:off x="4894599" y="2021827"/>
            <a:ext cx="2125556" cy="135413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72" name="object 45"/>
          <p:cNvSpPr txBox="1"/>
          <p:nvPr/>
        </p:nvSpPr>
        <p:spPr>
          <a:xfrm>
            <a:off x="551384" y="4848955"/>
            <a:ext cx="3558360" cy="76416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Советник директора по воспитанию и взаимодействию с детскими общественными объединениями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Повышение квалификации педагогических работников в сфере воспитания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75" name="object 45"/>
          <p:cNvSpPr txBox="1"/>
          <p:nvPr/>
        </p:nvSpPr>
        <p:spPr>
          <a:xfrm>
            <a:off x="7080007" y="4858062"/>
            <a:ext cx="1848311" cy="76416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Курсы повышения квалификации, непрерывное повышение квалификации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77" name="object 45"/>
          <p:cNvSpPr txBox="1"/>
          <p:nvPr/>
        </p:nvSpPr>
        <p:spPr>
          <a:xfrm>
            <a:off x="9472331" y="4858062"/>
            <a:ext cx="2888365" cy="76416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Курсы повышения квалификации, непрерывное повышение квалификации, повышение квалификации управленческих команд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81" name="object 45"/>
          <p:cNvSpPr txBox="1"/>
          <p:nvPr/>
        </p:nvSpPr>
        <p:spPr>
          <a:xfrm>
            <a:off x="551384" y="5613079"/>
            <a:ext cx="3558360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Летние тематические смены в школьном лагере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Наличие комнаты </a:t>
            </a:r>
            <a:r>
              <a:rPr lang="en-US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/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уголка Большой перемены</a:t>
            </a:r>
          </a:p>
        </p:txBody>
      </p:sp>
      <p:sp>
        <p:nvSpPr>
          <p:cNvPr id="89" name="object 45"/>
          <p:cNvSpPr txBox="1"/>
          <p:nvPr/>
        </p:nvSpPr>
        <p:spPr>
          <a:xfrm>
            <a:off x="4803594" y="4858062"/>
            <a:ext cx="1848311" cy="610149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</a:pPr>
            <a:endParaRPr lang="ru-RU" sz="1001" b="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Курсы повышения квалификации </a:t>
            </a:r>
            <a:endParaRPr lang="en-US" sz="100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76" name="object 12"/>
          <p:cNvSpPr txBox="1"/>
          <p:nvPr/>
        </p:nvSpPr>
        <p:spPr bwMode="auto">
          <a:xfrm>
            <a:off x="526297" y="674072"/>
            <a:ext cx="4921631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</a:t>
            </a:r>
            <a:r>
              <a:rPr lang="ru-RU" sz="1200" spc="85" dirty="0" smtClean="0">
                <a:solidFill>
                  <a:srgbClr val="031B83"/>
                </a:solidFill>
                <a:latin typeface="Tahoma"/>
                <a:cs typeface="Tahoma"/>
              </a:rPr>
              <a:t>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5137" y="7143282"/>
            <a:ext cx="4589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9953" marR="3081" indent="-282637">
              <a:spcBef>
                <a:spcPts val="58"/>
              </a:spcBef>
            </a:pPr>
            <a:r>
              <a:rPr lang="ru-RU" sz="2000" b="1" spc="-21" dirty="0">
                <a:solidFill>
                  <a:srgbClr val="031B83"/>
                </a:solidFill>
                <a:latin typeface="Tahoma"/>
                <a:cs typeface="Tahoma"/>
              </a:rPr>
              <a:t>Программа работы с родителями</a:t>
            </a:r>
          </a:p>
        </p:txBody>
      </p:sp>
      <p:sp>
        <p:nvSpPr>
          <p:cNvPr id="78" name="object 45"/>
          <p:cNvSpPr txBox="1"/>
          <p:nvPr/>
        </p:nvSpPr>
        <p:spPr>
          <a:xfrm>
            <a:off x="4871864" y="5622227"/>
            <a:ext cx="1848311" cy="114901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b="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82" name="object 45"/>
          <p:cNvSpPr txBox="1"/>
          <p:nvPr/>
        </p:nvSpPr>
        <p:spPr>
          <a:xfrm>
            <a:off x="7138405" y="5694235"/>
            <a:ext cx="1848311" cy="91805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b="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83" name="object 45"/>
          <p:cNvSpPr txBox="1"/>
          <p:nvPr/>
        </p:nvSpPr>
        <p:spPr>
          <a:xfrm>
            <a:off x="9554952" y="5694235"/>
            <a:ext cx="1848311" cy="91805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b="1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>
              <a:lnSpc>
                <a:spcPts val="1055"/>
              </a:lnSpc>
            </a:pPr>
            <a:endParaRPr lang="ru-RU" spc="23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11753074" y="6447660"/>
            <a:ext cx="245580" cy="218008"/>
          </a:xfrm>
        </p:spPr>
        <p:txBody>
          <a:bodyPr/>
          <a:lstStyle/>
          <a:p>
            <a:pPr marL="122835">
              <a:lnSpc>
                <a:spcPts val="1719"/>
              </a:lnSpc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  <a:sym typeface="Arial"/>
              </a:rPr>
              <a:pPr marL="122835">
                <a:lnSpc>
                  <a:spcPts val="1719"/>
                </a:lnSpc>
              </a:pPr>
              <a:t>7</a:t>
            </a:fld>
            <a:endParaRPr lang="ru-RU" sz="1700" dirty="0">
              <a:solidFill>
                <a:srgbClr val="80808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6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8316" y="153552"/>
            <a:ext cx="10087333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400" b="1" spc="45" dirty="0" smtClean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Творчество</a:t>
            </a:r>
            <a:endParaRPr lang="ru-RU" sz="1600" b="1" spc="45" dirty="0">
              <a:solidFill>
                <a:srgbClr val="031B8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0806" y="840116"/>
            <a:ext cx="1828287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БАЗОВЫЙ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558577" y="1047686"/>
            <a:ext cx="11002538" cy="218304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595036"/>
              <a:ext cx="17221201" cy="2959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69165" y="84011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1201"/>
              </a:lnSpc>
              <a:spcBef>
                <a:spcPts val="58"/>
              </a:spcBef>
            </a:pPr>
            <a:r>
              <a:rPr lang="ru-RU" sz="1001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4986" y="84011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ru-RU" sz="1001" b="1" spc="-24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73532" y="678024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8" name="object 18"/>
          <p:cNvSpPr txBox="1"/>
          <p:nvPr/>
        </p:nvSpPr>
        <p:spPr>
          <a:xfrm>
            <a:off x="542788" y="5856442"/>
            <a:ext cx="10914003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9953" marR="3081" indent="-282637">
              <a:spcBef>
                <a:spcPts val="58"/>
              </a:spcBef>
            </a:pPr>
            <a:r>
              <a:rPr lang="ru-RU" sz="1001" b="1" spc="-24" dirty="0">
                <a:solidFill>
                  <a:srgbClr val="FFFFFF"/>
                </a:solidFill>
                <a:latin typeface="Tahoma"/>
                <a:cs typeface="Tahoma"/>
              </a:rPr>
              <a:t>Для </a:t>
            </a:r>
            <a:r>
              <a:rPr lang="ru-RU" sz="1001" b="1" spc="-24" dirty="0" smtClean="0">
                <a:solidFill>
                  <a:srgbClr val="FFFFFF"/>
                </a:solidFill>
                <a:latin typeface="Tahoma"/>
                <a:cs typeface="Tahoma"/>
              </a:rPr>
              <a:t>школы</a:t>
            </a:r>
            <a:r>
              <a:rPr lang="ru-RU" sz="1001" b="1" spc="-24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lang="ru-RU" sz="1001" b="1" spc="-24" dirty="0" smtClean="0">
                <a:solidFill>
                  <a:srgbClr val="FFFFFF"/>
                </a:solidFill>
                <a:latin typeface="Tahoma"/>
                <a:cs typeface="Tahoma"/>
              </a:rPr>
              <a:t>расположенной в сельской местности и малокомплектной школы, с количеством обучающихся менее 100 человек</a:t>
            </a:r>
            <a:endParaRPr lang="ru-RU" sz="849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49" name="Группа 55"/>
          <p:cNvGrpSpPr/>
          <p:nvPr/>
        </p:nvGrpSpPr>
        <p:grpSpPr>
          <a:xfrm>
            <a:off x="7209352" y="678024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945172" y="678024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sp>
        <p:nvSpPr>
          <p:cNvPr id="64" name="object 45"/>
          <p:cNvSpPr txBox="1"/>
          <p:nvPr/>
        </p:nvSpPr>
        <p:spPr>
          <a:xfrm>
            <a:off x="683795" y="1233362"/>
            <a:ext cx="3877268" cy="60266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endParaRPr lang="ru-RU" sz="300" spc="-2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Реализация дополнительных общеобразовательных программ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Участие в конкурсах, фестивалях, олимпиадах,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конференциях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Наличие объединений (школьный театр, школьный музей и музейная педагогика, школьный туристский клуб, школьный краеведческий 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стартап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школьный музыкальный коллектив, школьный пресс-центр (телевидение, газета, журнал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)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Сетевое взаимодействие (Организации культуры и искусств, 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Кванториумы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Мобильные 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Кванториумы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ДНК, </a:t>
            </a:r>
            <a:r>
              <a:rPr lang="en-US" sz="1100" spc="-21" dirty="0">
                <a:solidFill>
                  <a:srgbClr val="031B83"/>
                </a:solidFill>
                <a:latin typeface="Tahoma"/>
                <a:cs typeface="Tahoma"/>
              </a:rPr>
              <a:t>IT-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кубы, Точки роста, 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Экостанции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ведущие предприятия региона, и др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.</a:t>
            </a: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293451" indent="-2857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Летний лагерь (тематические смены), в том числе участие в каникулярных и 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сменах </a:t>
            </a:r>
            <a:endParaRPr lang="ru-RU" sz="11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Работа с мобильными учебными комплексами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(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кванториумы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лаборатория безопасности, библиотечные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комплексы 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и др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.)</a:t>
            </a: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Школа полного дня: внеурочная деятельность и дополнительное образование</a:t>
            </a: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5" name="object 24"/>
          <p:cNvSpPr/>
          <p:nvPr/>
        </p:nvSpPr>
        <p:spPr>
          <a:xfrm>
            <a:off x="635383" y="17217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5831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19065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90" name="object 45"/>
          <p:cNvSpPr txBox="1"/>
          <p:nvPr/>
        </p:nvSpPr>
        <p:spPr>
          <a:xfrm>
            <a:off x="4857255" y="1400448"/>
            <a:ext cx="2125556" cy="399530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не менее 1 программы по 3 направленностям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ДОД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участие в ключевых всероссийских конкурсах, фестивалях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4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школьный музей, школьный театр, школьный туристский клуб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24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сетевое взаимодействие с организациями культуры и искусств, </a:t>
            </a:r>
            <a:r>
              <a:rPr lang="ru-RU" sz="1000" spc="-21" dirty="0" err="1">
                <a:solidFill>
                  <a:srgbClr val="031B83"/>
                </a:solidFill>
                <a:latin typeface="Tahoma"/>
                <a:cs typeface="Tahoma"/>
              </a:rPr>
              <a:t>Кванториумы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, Мобильные </a:t>
            </a:r>
            <a:r>
              <a:rPr lang="ru-RU" sz="1000" spc="-21" dirty="0" err="1">
                <a:solidFill>
                  <a:srgbClr val="031B83"/>
                </a:solidFill>
                <a:latin typeface="Tahoma"/>
                <a:cs typeface="Tahoma"/>
              </a:rPr>
              <a:t>Кванториумы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, ДНК, </a:t>
            </a:r>
            <a:r>
              <a:rPr lang="en-US" sz="1000" spc="-21" dirty="0">
                <a:solidFill>
                  <a:srgbClr val="031B83"/>
                </a:solidFill>
                <a:latin typeface="Tahoma"/>
                <a:cs typeface="Tahoma"/>
              </a:rPr>
              <a:t>IT-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кубы, Точки роста, </a:t>
            </a:r>
            <a:r>
              <a:rPr lang="ru-RU" sz="1000" spc="-21" dirty="0" err="1">
                <a:solidFill>
                  <a:srgbClr val="031B83"/>
                </a:solidFill>
                <a:latin typeface="Tahoma"/>
                <a:cs typeface="Tahoma"/>
              </a:rPr>
              <a:t>Экостанции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, Виртуальный концертный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зал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Летний лагерь (тематические смены), </a:t>
            </a:r>
          </a:p>
        </p:txBody>
      </p:sp>
      <p:sp>
        <p:nvSpPr>
          <p:cNvPr id="59" name="object 45"/>
          <p:cNvSpPr txBox="1"/>
          <p:nvPr/>
        </p:nvSpPr>
        <p:spPr>
          <a:xfrm>
            <a:off x="7172504" y="1421322"/>
            <a:ext cx="2125556" cy="462958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1" spc="-2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не менее 1 программы по 4 направленностям ДОД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8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участие в ключевых всероссийских конкурсах, фестивалях , олимпиадах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6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школьный музей, школьный театр, школьный туристский клуб, школьный медиа центр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28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 сетевое взаимодействие с организациями культуры и искусств, </a:t>
            </a:r>
            <a:r>
              <a:rPr lang="ru-RU" sz="1000" spc="-21" dirty="0" err="1">
                <a:solidFill>
                  <a:srgbClr val="031B83"/>
                </a:solidFill>
                <a:latin typeface="Tahoma"/>
                <a:cs typeface="Tahoma"/>
              </a:rPr>
              <a:t>Кванториумы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, Мобильные </a:t>
            </a:r>
            <a:r>
              <a:rPr lang="ru-RU" sz="1000" spc="-21" dirty="0" err="1">
                <a:solidFill>
                  <a:srgbClr val="031B83"/>
                </a:solidFill>
                <a:latin typeface="Tahoma"/>
                <a:cs typeface="Tahoma"/>
              </a:rPr>
              <a:t>Кванториумы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, ДНК, </a:t>
            </a:r>
            <a:r>
              <a:rPr lang="en-US" sz="1000" spc="-21" dirty="0">
                <a:solidFill>
                  <a:srgbClr val="031B83"/>
                </a:solidFill>
                <a:latin typeface="Tahoma"/>
                <a:cs typeface="Tahoma"/>
              </a:rPr>
              <a:t>IT-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кубы, Точки роста, </a:t>
            </a:r>
            <a:r>
              <a:rPr lang="ru-RU" sz="1000" spc="-21" dirty="0" err="1">
                <a:solidFill>
                  <a:srgbClr val="031B83"/>
                </a:solidFill>
                <a:latin typeface="Tahoma"/>
                <a:cs typeface="Tahoma"/>
              </a:rPr>
              <a:t>Экостанции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, Виртуальный концертный зал, ведущие предприятия региона и др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.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Летний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лагерь (тематические смены), участие в каникулярных и </a:t>
            </a:r>
            <a:r>
              <a:rPr lang="ru-RU" sz="1000" spc="-21" dirty="0" err="1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сменах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0" name="object 45"/>
          <p:cNvSpPr txBox="1"/>
          <p:nvPr/>
        </p:nvSpPr>
        <p:spPr>
          <a:xfrm>
            <a:off x="9435559" y="1412776"/>
            <a:ext cx="2125556" cy="445697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100" spc="-21" dirty="0" smtClean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не менее 1 программы по 6 направленностям ДОД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5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участие в ключевых всероссийских конкурсах, фестивалях , олимпиадах, конференциях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школьный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музей, школьный театр, школьный туристский клуб, школьный краеведческий </a:t>
            </a:r>
            <a:r>
              <a:rPr lang="ru-RU" sz="1000" spc="-21" dirty="0" err="1">
                <a:solidFill>
                  <a:srgbClr val="031B83"/>
                </a:solidFill>
                <a:latin typeface="Tahoma"/>
                <a:cs typeface="Tahoma"/>
              </a:rPr>
              <a:t>стартап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, школьный медиа центр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работа по сетевому взаимодействию со школами «базового» и «среднего»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уровней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48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Летний лагерь (тематические смены), участие в каникулярных и </a:t>
            </a:r>
            <a:r>
              <a:rPr lang="ru-RU" sz="1000" spc="-21" dirty="0" err="1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сменах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7" name="object 45"/>
          <p:cNvSpPr txBox="1"/>
          <p:nvPr/>
        </p:nvSpPr>
        <p:spPr>
          <a:xfrm>
            <a:off x="5452422" y="5719881"/>
            <a:ext cx="274337" cy="5174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8" name="object 45"/>
          <p:cNvSpPr txBox="1"/>
          <p:nvPr/>
        </p:nvSpPr>
        <p:spPr>
          <a:xfrm>
            <a:off x="8064362" y="5716099"/>
            <a:ext cx="274337" cy="5174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46" name="object 12"/>
          <p:cNvSpPr txBox="1"/>
          <p:nvPr/>
        </p:nvSpPr>
        <p:spPr bwMode="auto">
          <a:xfrm>
            <a:off x="605924" y="620688"/>
            <a:ext cx="4697988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</a:t>
            </a:r>
            <a:r>
              <a:rPr lang="ru-RU" sz="1200" spc="85" dirty="0" smtClean="0">
                <a:solidFill>
                  <a:srgbClr val="031B83"/>
                </a:solidFill>
                <a:latin typeface="Tahoma"/>
                <a:cs typeface="Tahoma"/>
              </a:rPr>
              <a:t>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90921" y="5719154"/>
            <a:ext cx="409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32" name="object 45"/>
          <p:cNvSpPr txBox="1"/>
          <p:nvPr/>
        </p:nvSpPr>
        <p:spPr>
          <a:xfrm>
            <a:off x="5500750" y="6241094"/>
            <a:ext cx="274337" cy="5174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34" name="object 45"/>
          <p:cNvSpPr txBox="1"/>
          <p:nvPr/>
        </p:nvSpPr>
        <p:spPr>
          <a:xfrm>
            <a:off x="8112690" y="6237312"/>
            <a:ext cx="274337" cy="5174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439249" y="6240367"/>
            <a:ext cx="409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7701">
              <a:lnSpc>
                <a:spcPts val="1055"/>
              </a:lnSpc>
            </a:pPr>
            <a:endParaRPr lang="ru-RU" spc="230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816826" y="6495565"/>
            <a:ext cx="121828" cy="261610"/>
          </a:xfrm>
        </p:spPr>
        <p:txBody>
          <a:bodyPr/>
          <a:lstStyle/>
          <a:p>
            <a:pPr defTabSz="986912">
              <a:spcBef>
                <a:spcPts val="400"/>
              </a:spcBef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  <a:sym typeface="Arial"/>
              </a:rPr>
              <a:pPr defTabSz="986912">
                <a:spcBef>
                  <a:spcPts val="400"/>
                </a:spcBef>
              </a:pPr>
              <a:t>8</a:t>
            </a:fld>
            <a:endParaRPr lang="ru-RU" sz="1700" dirty="0">
              <a:solidFill>
                <a:srgbClr val="80808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3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27" y="1"/>
            <a:ext cx="635000" cy="635000"/>
            <a:chOff x="427" y="1"/>
            <a:chExt cx="635000" cy="635000"/>
          </a:xfrm>
        </p:grpSpPr>
        <p:sp>
          <p:nvSpPr>
            <p:cNvPr id="5" name="object 5"/>
            <p:cNvSpPr/>
            <p:nvPr/>
          </p:nvSpPr>
          <p:spPr>
            <a:xfrm>
              <a:off x="427" y="1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634954"/>
                  </a:moveTo>
                  <a:lnTo>
                    <a:pt x="634954" y="634954"/>
                  </a:lnTo>
                  <a:lnTo>
                    <a:pt x="634954" y="0"/>
                  </a:lnTo>
                  <a:lnTo>
                    <a:pt x="0" y="0"/>
                  </a:lnTo>
                  <a:lnTo>
                    <a:pt x="0" y="634954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64" y="47740"/>
              <a:ext cx="492897" cy="539490"/>
            </a:xfrm>
            <a:prstGeom prst="rect">
              <a:avLst/>
            </a:prstGeom>
          </p:spPr>
        </p:pic>
      </p:grpSp>
      <p:sp>
        <p:nvSpPr>
          <p:cNvPr id="7" name="object 16"/>
          <p:cNvSpPr txBox="1">
            <a:spLocks noGrp="1"/>
          </p:cNvSpPr>
          <p:nvPr>
            <p:ph type="title"/>
          </p:nvPr>
        </p:nvSpPr>
        <p:spPr>
          <a:xfrm>
            <a:off x="883502" y="67282"/>
            <a:ext cx="32312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002060"/>
                </a:solidFill>
              </a:rPr>
              <a:t>Профориентация 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8" name="object 12"/>
          <p:cNvSpPr txBox="1"/>
          <p:nvPr/>
        </p:nvSpPr>
        <p:spPr bwMode="auto">
          <a:xfrm>
            <a:off x="564361" y="659297"/>
            <a:ext cx="4697988" cy="347886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1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</a:t>
            </a:r>
            <a:r>
              <a:rPr lang="ru-RU" sz="1100" spc="85" dirty="0" smtClean="0">
                <a:solidFill>
                  <a:srgbClr val="031B83"/>
                </a:solidFill>
                <a:latin typeface="Tahoma"/>
                <a:cs typeface="Tahoma"/>
              </a:rPr>
              <a:t>(разрабатываемые документы)</a:t>
            </a:r>
            <a:endParaRPr lang="ru-RU" sz="11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4876961" y="823060"/>
            <a:ext cx="1828287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hangingPunct="1">
              <a:spcBef>
                <a:spcPts val="58"/>
              </a:spcBef>
            </a:pPr>
            <a:r>
              <a:rPr lang="ru-RU" sz="1001" b="1" kern="1200" spc="-21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БАЗОВЫЙ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0" name="Группа 50"/>
          <p:cNvGrpSpPr/>
          <p:nvPr/>
        </p:nvGrpSpPr>
        <p:grpSpPr>
          <a:xfrm>
            <a:off x="191344" y="1054954"/>
            <a:ext cx="11900123" cy="285814"/>
            <a:chOff x="1047088" y="7559676"/>
            <a:chExt cx="17360900" cy="468000"/>
          </a:xfrm>
        </p:grpSpPr>
        <p:sp>
          <p:nvSpPr>
            <p:cNvPr id="11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" name="object 18"/>
            <p:cNvSpPr txBox="1"/>
            <p:nvPr/>
          </p:nvSpPr>
          <p:spPr>
            <a:xfrm>
              <a:off x="1060450" y="7595036"/>
              <a:ext cx="17221200" cy="26428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 hangingPunct="1">
                <a:spcBef>
                  <a:spcPts val="58"/>
                </a:spcBef>
              </a:pPr>
              <a:endParaRPr sz="1001" spc="-21" dirty="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13" name="object 20"/>
          <p:cNvSpPr txBox="1"/>
          <p:nvPr/>
        </p:nvSpPr>
        <p:spPr>
          <a:xfrm>
            <a:off x="9502349" y="825225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hangingPunct="1">
              <a:lnSpc>
                <a:spcPts val="1201"/>
              </a:lnSpc>
              <a:spcBef>
                <a:spcPts val="58"/>
              </a:spcBef>
            </a:pPr>
            <a:r>
              <a:rPr lang="ru-RU" sz="1001" b="1" kern="1200" spc="-27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ПОЛНЫЙ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14" name="object 21"/>
          <p:cNvSpPr txBox="1"/>
          <p:nvPr/>
        </p:nvSpPr>
        <p:spPr>
          <a:xfrm>
            <a:off x="7033450" y="809772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hangingPunct="1">
              <a:spcBef>
                <a:spcPts val="58"/>
              </a:spcBef>
            </a:pPr>
            <a:r>
              <a:rPr lang="ru-RU" sz="1001" b="1" kern="1200" spc="-24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СРЕДНИЙ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5" name="Группа 55"/>
          <p:cNvGrpSpPr/>
          <p:nvPr/>
        </p:nvGrpSpPr>
        <p:grpSpPr>
          <a:xfrm>
            <a:off x="9480249" y="644412"/>
            <a:ext cx="1659113" cy="123671"/>
            <a:chOff x="9465679" y="2607490"/>
            <a:chExt cx="2736000" cy="203942"/>
          </a:xfrm>
        </p:grpSpPr>
        <p:sp>
          <p:nvSpPr>
            <p:cNvPr id="16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7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8" name="Группа 55"/>
          <p:cNvGrpSpPr/>
          <p:nvPr/>
        </p:nvGrpSpPr>
        <p:grpSpPr>
          <a:xfrm>
            <a:off x="7024168" y="641551"/>
            <a:ext cx="1659113" cy="123671"/>
            <a:chOff x="9465679" y="2607490"/>
            <a:chExt cx="2736000" cy="203942"/>
          </a:xfrm>
        </p:grpSpPr>
        <p:sp>
          <p:nvSpPr>
            <p:cNvPr id="19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0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4617016" y="641551"/>
            <a:ext cx="1659113" cy="123671"/>
            <a:chOff x="9465679" y="2607490"/>
            <a:chExt cx="2736000" cy="203942"/>
          </a:xfrm>
        </p:grpSpPr>
        <p:sp>
          <p:nvSpPr>
            <p:cNvPr id="22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3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>
            <p:extLst/>
          </p:nvPr>
        </p:nvGraphicFramePr>
        <p:xfrm>
          <a:off x="165212" y="1424546"/>
          <a:ext cx="11874946" cy="52120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058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0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336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2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483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Примерочная профессий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1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Эксурсии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на предприятия микрорайона, района, города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1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Профориентационные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блоки, внедренные в учебные предметы, тематические классные часы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Внеклассная проектно-исследовательская деятельность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Мастер-классы, </a:t>
                      </a:r>
                      <a:r>
                        <a:rPr kumimoji="0" lang="ru-RU" sz="11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воркшопы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, встречи, беседы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Профориентационный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урок на платформе bvbinfo.ru в рамках проекта «Билет в будущее»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Многоуровневая онлайн-диагностика на платформе bvbinfo.ru в рамках проекта «Билет в будущее»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Профессиональные пробы (регистрация на платформе bvbinfo.ru) в рамках проекта «Билет в будущее»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Профессиональное и образовательное консультирование, </a:t>
                      </a:r>
                      <a:r>
                        <a:rPr kumimoji="0" lang="ru-RU" sz="11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профориентационные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тренинги, тематические  конференции и телеконференции, </a:t>
                      </a:r>
                      <a:r>
                        <a:rPr kumimoji="0" lang="ru-RU" sz="11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вебинары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Экскурсии в мастерские специализированных центров компетенций, региональных и межрегиональных центров компетенций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Профессиональное обучение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Мультимедийная выставка-практикум "Лаборатория будущего" (на базе исторических парков "Россия - моя история") в рамках проекта «Билет в будущее»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Фестиваль профессий в рамках проекта «Билет в будущее»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1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Профориентационные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смены и лагеря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Конкурсы профессионального </a:t>
                      </a:r>
                      <a:r>
                        <a:rPr kumimoji="0" lang="ru-RU" sz="11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мастерствапрофессионально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-практической направленности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Профильные </a:t>
                      </a:r>
                      <a:r>
                        <a:rPr kumimoji="0" lang="ru-RU" sz="11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техноотряды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Система профильных элективных курсов</a:t>
                      </a:r>
                      <a:endParaRPr kumimoji="0" lang="ru-RU" sz="11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200" b="0" i="0" u="none" strike="noStrike" cap="none" spc="-21" normalizeH="0" baseline="0" dirty="0" smtClean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  <a:endParaRPr kumimoji="0" lang="ru-RU" sz="1200" b="0" i="0" u="none" strike="noStrike" cap="none" spc="-21" normalizeH="0" baseline="0" dirty="0" smtClean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  <a:endParaRPr kumimoji="0" lang="ru-RU" sz="1200" b="0" i="0" u="none" strike="noStrike" cap="none" spc="-21" normalizeH="0" baseline="0" dirty="0" smtClean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11712624" y="6445589"/>
            <a:ext cx="121828" cy="261610"/>
          </a:xfr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defTabSz="986912">
              <a:spcBef>
                <a:spcPts val="400"/>
              </a:spcBef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</a:rPr>
              <a:pPr defTabSz="986912">
                <a:spcBef>
                  <a:spcPts val="400"/>
                </a:spcBef>
              </a:pPr>
              <a:t>9</a:t>
            </a:fld>
            <a:endParaRPr lang="ru-RU" sz="1700" dirty="0">
              <a:solidFill>
                <a:srgbClr val="808080"/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931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3035</Words>
  <Application>Microsoft Office PowerPoint</Application>
  <PresentationFormat>Произвольный</PresentationFormat>
  <Paragraphs>749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Знание: качество и объективность</vt:lpstr>
      <vt:lpstr>Инклюзивное образовательное пространство</vt:lpstr>
      <vt:lpstr>Воспитание</vt:lpstr>
      <vt:lpstr>Творчество</vt:lpstr>
      <vt:lpstr>Профориентация </vt:lpstr>
      <vt:lpstr>Здоровье</vt:lpstr>
      <vt:lpstr>Психологическое сопровождение</vt:lpstr>
      <vt:lpstr>Кадровое обеспечение</vt:lpstr>
      <vt:lpstr>Инфраструктура, создание условий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Дохолян Анастасия Сергеевна</cp:lastModifiedBy>
  <cp:revision>202</cp:revision>
  <dcterms:modified xsi:type="dcterms:W3CDTF">2022-01-26T11:48:46Z</dcterms:modified>
</cp:coreProperties>
</file>